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heme/theme3.xml" ContentType="application/vnd.openxmlformats-officedocument.them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.xml" ContentType="application/vnd.openxmlformats-officedocument.presentationml.notesSlide+xml"/>
  <Override PartName="/ppt/tags/tag6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9" r:id="rId1"/>
    <p:sldMasterId id="2147483719" r:id="rId2"/>
  </p:sldMasterIdLst>
  <p:notesMasterIdLst>
    <p:notesMasterId r:id="rId19"/>
  </p:notesMasterIdLst>
  <p:sldIdLst>
    <p:sldId id="256" r:id="rId3"/>
    <p:sldId id="283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7" r:id="rId16"/>
    <p:sldId id="298" r:id="rId17"/>
    <p:sldId id="280" r:id="rId18"/>
  </p:sldIdLst>
  <p:sldSz cx="9144000" cy="6858000" type="screen4x3"/>
  <p:notesSz cx="6858000" cy="91440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07" autoAdjust="0"/>
  </p:normalViewPr>
  <p:slideViewPr>
    <p:cSldViewPr snapToGrid="0" snapToObjects="1">
      <p:cViewPr varScale="1">
        <p:scale>
          <a:sx n="83" d="100"/>
          <a:sy n="83" d="100"/>
        </p:scale>
        <p:origin x="108" y="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2D7D60-76A6-4AD7-80A9-DCDE72C2910A}" type="datetimeFigureOut">
              <a:rPr lang="en-US" smtClean="0"/>
              <a:t>6/8/2016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40A26-3F48-4602-8284-131509DCE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49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07B44-6E46-1541-9A34-5AD5ECCA6D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07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slideMaster" Target="../slideMasters/slideMaster1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tags" Target="../tags/tag1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3.png"/><Relationship Id="rId7" Type="http://schemas.openxmlformats.org/officeDocument/2006/relationships/image" Target="../media/image3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6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7.xml"/><Relationship Id="rId4" Type="http://schemas.openxmlformats.org/officeDocument/2006/relationships/image" Target="../media/image4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8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9.xml"/><Relationship Id="rId4" Type="http://schemas.openxmlformats.org/officeDocument/2006/relationships/image" Target="../media/image4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0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1.xml"/><Relationship Id="rId4" Type="http://schemas.openxmlformats.org/officeDocument/2006/relationships/image" Target="../media/image4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3.xml"/><Relationship Id="rId4" Type="http://schemas.openxmlformats.org/officeDocument/2006/relationships/image" Target="../media/image41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6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7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8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9.xml"/><Relationship Id="rId4" Type="http://schemas.openxmlformats.org/officeDocument/2006/relationships/image" Target="../media/image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0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3.xm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slideMaster" Target="../slideMasters/slideMaster2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tags" Target="../tags/tag44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5.xml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49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12" Type="http://schemas.openxmlformats.org/officeDocument/2006/relationships/image" Target="../media/image38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6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30.pn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7.xml"/><Relationship Id="rId6" Type="http://schemas.openxmlformats.org/officeDocument/2006/relationships/image" Target="../media/image30.png"/><Relationship Id="rId5" Type="http://schemas.openxmlformats.org/officeDocument/2006/relationships/image" Target="../media/image35.png"/><Relationship Id="rId10" Type="http://schemas.openxmlformats.org/officeDocument/2006/relationships/image" Target="../media/image45.png"/><Relationship Id="rId4" Type="http://schemas.openxmlformats.org/officeDocument/2006/relationships/image" Target="../media/image34.png"/><Relationship Id="rId9" Type="http://schemas.openxmlformats.org/officeDocument/2006/relationships/image" Target="../media/image51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3029" y="1122363"/>
            <a:ext cx="8577943" cy="2387600"/>
          </a:xfrm>
        </p:spPr>
        <p:txBody>
          <a:bodyPr anchor="b"/>
          <a:lstStyle>
            <a:lvl1pPr algn="l">
              <a:defRPr sz="4500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BD2K OER Module Title - Light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3029" y="3602038"/>
            <a:ext cx="8577943" cy="1655762"/>
          </a:xfrm>
        </p:spPr>
        <p:txBody>
          <a:bodyPr/>
          <a:lstStyle>
            <a:lvl1pPr marL="0" indent="0" algn="l">
              <a:buNone/>
              <a:defRPr sz="1800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BD2K ##-# | Subtitle Name</a:t>
            </a:r>
          </a:p>
          <a:p>
            <a:r>
              <a:rPr lang="en-US" dirty="0" smtClean="0"/>
              <a:t>Author | Affiliation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019800"/>
            <a:ext cx="9144000" cy="838200"/>
          </a:xfrm>
          <a:prstGeom prst="rect">
            <a:avLst/>
          </a:prstGeom>
          <a:solidFill>
            <a:schemeClr val="accent5">
              <a:lumMod val="60000"/>
              <a:lumOff val="40000"/>
              <a:alpha val="5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/>
                </a:solidFill>
              </a:rPr>
              <a:t>BD2K Open Educational Resources | Oregon Health &amp; Science University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07112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5108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Purple">
    <p:bg>
      <p:bgPr>
        <a:solidFill>
          <a:srgbClr val="4B51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5422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Purple">
    <p:bg>
      <p:bgPr>
        <a:solidFill>
          <a:srgbClr val="4B51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89190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Blue">
    <p:bg>
      <p:bgPr>
        <a:solidFill>
          <a:srgbClr val="184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32688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Blue">
    <p:bg>
      <p:bgPr>
        <a:solidFill>
          <a:srgbClr val="184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57448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6455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4672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457200"/>
            <a:ext cx="4629150" cy="5403851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221141" y="6565212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74459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24971" y="135350"/>
            <a:ext cx="8694058" cy="911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Icons for Use Throughout – Light Theme</a:t>
            </a:r>
            <a:endParaRPr lang="en-US" dirty="0"/>
          </a:p>
        </p:txBody>
      </p:sp>
      <p:pic>
        <p:nvPicPr>
          <p:cNvPr id="4" name="Picture 3"/>
          <p:cNvPicPr preferRelativeResize="0"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873" y="5617689"/>
            <a:ext cx="914400" cy="914400"/>
          </a:xfrm>
          <a:prstGeom prst="rect">
            <a:avLst/>
          </a:prstGeom>
        </p:spPr>
      </p:pic>
      <p:pic>
        <p:nvPicPr>
          <p:cNvPr id="5" name="Picture 4"/>
          <p:cNvPicPr preferRelativeResize="0"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756" y="5617689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37" y="1276349"/>
            <a:ext cx="9144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295" y="2019299"/>
            <a:ext cx="914400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3667993"/>
            <a:ext cx="91440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3633963"/>
            <a:ext cx="914400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737" y="2874941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2773118"/>
            <a:ext cx="914400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556" y="1276349"/>
            <a:ext cx="9144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1981859"/>
            <a:ext cx="914400" cy="914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1947826"/>
            <a:ext cx="91440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1121017"/>
            <a:ext cx="914400" cy="91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1086984"/>
            <a:ext cx="914400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37" y="2802115"/>
            <a:ext cx="914400" cy="914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606" y="2053771"/>
            <a:ext cx="914400" cy="914400"/>
          </a:xfrm>
          <a:prstGeom prst="rect">
            <a:avLst/>
          </a:prstGeom>
        </p:spPr>
      </p:pic>
      <p:pic>
        <p:nvPicPr>
          <p:cNvPr id="19" name="Picture 18"/>
          <p:cNvPicPr preferRelativeResize="0"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989" y="5617689"/>
            <a:ext cx="914400" cy="914400"/>
          </a:xfrm>
          <a:prstGeom prst="rect">
            <a:avLst/>
          </a:prstGeom>
        </p:spPr>
      </p:pic>
      <p:pic>
        <p:nvPicPr>
          <p:cNvPr id="20" name="Picture 19"/>
          <p:cNvPicPr preferRelativeResize="0"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105" y="5617689"/>
            <a:ext cx="914400" cy="914400"/>
          </a:xfrm>
          <a:prstGeom prst="rect">
            <a:avLst/>
          </a:prstGeom>
        </p:spPr>
      </p:pic>
      <p:pic>
        <p:nvPicPr>
          <p:cNvPr id="21" name="Picture 20"/>
          <p:cNvPicPr preferRelativeResize="0"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21" y="5617689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0082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85800" y="1752600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tx1"/>
              </a:solidFill>
              <a:latin typeface="Cambria"/>
              <a:cs typeface="Cambria"/>
            </a:endParaRPr>
          </a:p>
        </p:txBody>
      </p:sp>
      <p:sp>
        <p:nvSpPr>
          <p:cNvPr id="5" name="Oval 4"/>
          <p:cNvSpPr/>
          <p:nvPr/>
        </p:nvSpPr>
        <p:spPr>
          <a:xfrm>
            <a:off x="685800" y="2743200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tx1"/>
              </a:solidFill>
              <a:latin typeface="Cambria"/>
              <a:cs typeface="Cambria"/>
            </a:endParaRPr>
          </a:p>
        </p:txBody>
      </p:sp>
      <p:sp>
        <p:nvSpPr>
          <p:cNvPr id="6" name="Oval 5"/>
          <p:cNvSpPr/>
          <p:nvPr/>
        </p:nvSpPr>
        <p:spPr>
          <a:xfrm>
            <a:off x="685800" y="3733800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685800" y="4648200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tx1"/>
              </a:solidFill>
              <a:latin typeface="Cambria"/>
              <a:cs typeface="Cambria"/>
            </a:endParaRPr>
          </a:p>
        </p:txBody>
      </p:sp>
      <p:sp>
        <p:nvSpPr>
          <p:cNvPr id="8" name="Oval 7"/>
          <p:cNvSpPr/>
          <p:nvPr/>
        </p:nvSpPr>
        <p:spPr>
          <a:xfrm>
            <a:off x="1796143" y="17526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/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accent3"/>
              </a:solidFill>
              <a:latin typeface="Cambria"/>
              <a:cs typeface="Cambria"/>
            </a:endParaRPr>
          </a:p>
        </p:txBody>
      </p:sp>
      <p:sp>
        <p:nvSpPr>
          <p:cNvPr id="9" name="Oval 8"/>
          <p:cNvSpPr/>
          <p:nvPr/>
        </p:nvSpPr>
        <p:spPr>
          <a:xfrm>
            <a:off x="1796143" y="27432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/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accent3"/>
              </a:solidFill>
              <a:latin typeface="Cambria"/>
              <a:cs typeface="Cambria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796143" y="37338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11" name="Oval 10"/>
          <p:cNvSpPr/>
          <p:nvPr/>
        </p:nvSpPr>
        <p:spPr>
          <a:xfrm>
            <a:off x="1796143" y="46482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/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accent3"/>
              </a:solidFill>
              <a:latin typeface="Cambria"/>
              <a:cs typeface="Cambria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906486" y="1761671"/>
            <a:ext cx="533400" cy="533400"/>
          </a:xfrm>
          <a:prstGeom prst="ellipse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/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accent6"/>
              </a:solidFill>
              <a:latin typeface="Cambria"/>
              <a:cs typeface="Cambria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2906486" y="2752271"/>
            <a:ext cx="533400" cy="533400"/>
          </a:xfrm>
          <a:prstGeom prst="ellipse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/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accent6"/>
              </a:solidFill>
              <a:latin typeface="Cambria"/>
              <a:cs typeface="Cambria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906486" y="3742871"/>
            <a:ext cx="533400" cy="533400"/>
          </a:xfrm>
          <a:prstGeom prst="ellipse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6"/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15" name="Oval 14"/>
          <p:cNvSpPr/>
          <p:nvPr/>
        </p:nvSpPr>
        <p:spPr>
          <a:xfrm>
            <a:off x="2906486" y="4657271"/>
            <a:ext cx="533400" cy="533400"/>
          </a:xfrm>
          <a:prstGeom prst="ellipse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/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accent6"/>
              </a:solidFill>
              <a:latin typeface="Cambria"/>
              <a:cs typeface="Cambri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6884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972" y="1182915"/>
            <a:ext cx="8694058" cy="5256522"/>
          </a:xfrm>
        </p:spPr>
        <p:txBody>
          <a:bodyPr/>
          <a:lstStyle>
            <a:lvl3pPr marL="9144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23629" y="6555553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93490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2" y="1230599"/>
            <a:ext cx="640135" cy="457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2" y="1851639"/>
            <a:ext cx="640135" cy="457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2" y="2472679"/>
            <a:ext cx="640135" cy="457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2" y="3093719"/>
            <a:ext cx="640135" cy="457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19" y="1230599"/>
            <a:ext cx="1371719" cy="4572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18" y="1851639"/>
            <a:ext cx="1371719" cy="4511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18" y="2472679"/>
            <a:ext cx="1371719" cy="4572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17" y="3099816"/>
            <a:ext cx="1371719" cy="4511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38" y="1249734"/>
            <a:ext cx="1554615" cy="4572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37" y="1845542"/>
            <a:ext cx="1554615" cy="4572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37" y="2472679"/>
            <a:ext cx="1554615" cy="4572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37" y="3081525"/>
            <a:ext cx="1554615" cy="45724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668372" y="3697195"/>
            <a:ext cx="640080" cy="457200"/>
            <a:chOff x="3668372" y="3697195"/>
            <a:chExt cx="640080" cy="457200"/>
          </a:xfrm>
        </p:grpSpPr>
        <p:sp>
          <p:nvSpPr>
            <p:cNvPr id="71" name="Pentagon 70"/>
            <p:cNvSpPr/>
            <p:nvPr/>
          </p:nvSpPr>
          <p:spPr>
            <a:xfrm>
              <a:off x="3851252" y="3697195"/>
              <a:ext cx="457200" cy="457200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3668372" y="3697195"/>
              <a:ext cx="182880" cy="457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668372" y="4531766"/>
            <a:ext cx="640080" cy="457200"/>
            <a:chOff x="3668372" y="4531766"/>
            <a:chExt cx="640080" cy="457200"/>
          </a:xfrm>
        </p:grpSpPr>
        <p:sp>
          <p:nvSpPr>
            <p:cNvPr id="73" name="Pentagon 72"/>
            <p:cNvSpPr/>
            <p:nvPr/>
          </p:nvSpPr>
          <p:spPr>
            <a:xfrm>
              <a:off x="3851252" y="4531766"/>
              <a:ext cx="457200" cy="457200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668372" y="4531766"/>
              <a:ext cx="182880" cy="45720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668372" y="5366337"/>
            <a:ext cx="640080" cy="457200"/>
            <a:chOff x="3668372" y="5366337"/>
            <a:chExt cx="640080" cy="457200"/>
          </a:xfrm>
        </p:grpSpPr>
        <p:sp>
          <p:nvSpPr>
            <p:cNvPr id="75" name="Pentagon 74"/>
            <p:cNvSpPr/>
            <p:nvPr/>
          </p:nvSpPr>
          <p:spPr>
            <a:xfrm>
              <a:off x="3851252" y="5366337"/>
              <a:ext cx="457200" cy="45720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668372" y="5366337"/>
              <a:ext cx="182880" cy="4572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668372" y="6200908"/>
            <a:ext cx="640080" cy="457200"/>
            <a:chOff x="3668372" y="6200908"/>
            <a:chExt cx="640080" cy="457200"/>
          </a:xfrm>
        </p:grpSpPr>
        <p:sp>
          <p:nvSpPr>
            <p:cNvPr id="77" name="Pentagon 76"/>
            <p:cNvSpPr/>
            <p:nvPr/>
          </p:nvSpPr>
          <p:spPr>
            <a:xfrm>
              <a:off x="3851252" y="6200908"/>
              <a:ext cx="457200" cy="45720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668372" y="6200908"/>
              <a:ext cx="182880" cy="4572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5058484" y="3690371"/>
            <a:ext cx="1371600" cy="453104"/>
            <a:chOff x="2303060" y="1350261"/>
            <a:chExt cx="1371600" cy="453104"/>
          </a:xfrm>
        </p:grpSpPr>
        <p:sp>
          <p:nvSpPr>
            <p:cNvPr id="80" name="Round Same Side Corner Rectangle 79"/>
            <p:cNvSpPr/>
            <p:nvPr/>
          </p:nvSpPr>
          <p:spPr>
            <a:xfrm>
              <a:off x="2303060" y="1350261"/>
              <a:ext cx="1371600" cy="365760"/>
            </a:xfrm>
            <a:prstGeom prst="round2Same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2303060" y="1711925"/>
              <a:ext cx="1371600" cy="9144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058484" y="4505139"/>
            <a:ext cx="1371600" cy="453104"/>
            <a:chOff x="2303060" y="2165029"/>
            <a:chExt cx="1371600" cy="453104"/>
          </a:xfrm>
        </p:grpSpPr>
        <p:sp>
          <p:nvSpPr>
            <p:cNvPr id="83" name="Round Same Side Corner Rectangle 82"/>
            <p:cNvSpPr/>
            <p:nvPr/>
          </p:nvSpPr>
          <p:spPr>
            <a:xfrm>
              <a:off x="2303060" y="2165029"/>
              <a:ext cx="1371600" cy="365760"/>
            </a:xfrm>
            <a:prstGeom prst="round2Same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2303060" y="2526693"/>
              <a:ext cx="1371600" cy="9144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5058484" y="5366337"/>
            <a:ext cx="1371600" cy="453104"/>
            <a:chOff x="2303060" y="3026227"/>
            <a:chExt cx="1371600" cy="453104"/>
          </a:xfrm>
        </p:grpSpPr>
        <p:sp>
          <p:nvSpPr>
            <p:cNvPr id="86" name="Round Same Side Corner Rectangle 85"/>
            <p:cNvSpPr/>
            <p:nvPr/>
          </p:nvSpPr>
          <p:spPr>
            <a:xfrm>
              <a:off x="2303060" y="3026227"/>
              <a:ext cx="1371600" cy="365760"/>
            </a:xfrm>
            <a:prstGeom prst="round2Same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303060" y="3387891"/>
              <a:ext cx="1371600" cy="9144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5058484" y="6181105"/>
            <a:ext cx="1371600" cy="453104"/>
            <a:chOff x="2303060" y="3840995"/>
            <a:chExt cx="1371600" cy="453104"/>
          </a:xfrm>
        </p:grpSpPr>
        <p:sp>
          <p:nvSpPr>
            <p:cNvPr id="89" name="Round Same Side Corner Rectangle 88"/>
            <p:cNvSpPr/>
            <p:nvPr/>
          </p:nvSpPr>
          <p:spPr>
            <a:xfrm>
              <a:off x="2303060" y="3840995"/>
              <a:ext cx="1371600" cy="365760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303060" y="4202659"/>
              <a:ext cx="1371600" cy="9144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7355542" y="3697195"/>
            <a:ext cx="1554480" cy="457200"/>
            <a:chOff x="4600118" y="1357085"/>
            <a:chExt cx="1554480" cy="457200"/>
          </a:xfrm>
        </p:grpSpPr>
        <p:sp>
          <p:nvSpPr>
            <p:cNvPr id="92" name="Pentagon 91"/>
            <p:cNvSpPr/>
            <p:nvPr/>
          </p:nvSpPr>
          <p:spPr>
            <a:xfrm>
              <a:off x="4782998" y="1357085"/>
              <a:ext cx="1371600" cy="457200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600118" y="1357085"/>
              <a:ext cx="182880" cy="457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7355542" y="4531766"/>
            <a:ext cx="1554480" cy="457200"/>
            <a:chOff x="4600118" y="2191656"/>
            <a:chExt cx="1554480" cy="457200"/>
          </a:xfrm>
        </p:grpSpPr>
        <p:sp>
          <p:nvSpPr>
            <p:cNvPr id="95" name="Pentagon 94"/>
            <p:cNvSpPr/>
            <p:nvPr/>
          </p:nvSpPr>
          <p:spPr>
            <a:xfrm>
              <a:off x="4782998" y="2191656"/>
              <a:ext cx="1371600" cy="457200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4600118" y="2191656"/>
              <a:ext cx="182880" cy="45720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7355542" y="5366337"/>
            <a:ext cx="1554480" cy="457200"/>
            <a:chOff x="4600118" y="3026227"/>
            <a:chExt cx="1554480" cy="457200"/>
          </a:xfrm>
        </p:grpSpPr>
        <p:sp>
          <p:nvSpPr>
            <p:cNvPr id="98" name="Pentagon 97"/>
            <p:cNvSpPr/>
            <p:nvPr/>
          </p:nvSpPr>
          <p:spPr>
            <a:xfrm>
              <a:off x="4782998" y="3026227"/>
              <a:ext cx="1371600" cy="45720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600118" y="3026227"/>
              <a:ext cx="182880" cy="4572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7355542" y="6200908"/>
            <a:ext cx="1554480" cy="457200"/>
            <a:chOff x="4600118" y="3860798"/>
            <a:chExt cx="1554480" cy="457200"/>
          </a:xfrm>
        </p:grpSpPr>
        <p:sp>
          <p:nvSpPr>
            <p:cNvPr id="101" name="Pentagon 100"/>
            <p:cNvSpPr/>
            <p:nvPr/>
          </p:nvSpPr>
          <p:spPr>
            <a:xfrm>
              <a:off x="4782998" y="3860798"/>
              <a:ext cx="1371600" cy="45720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4600118" y="3860798"/>
              <a:ext cx="182880" cy="4572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96481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91029" y="2973379"/>
            <a:ext cx="7772400" cy="911243"/>
          </a:xfrm>
        </p:spPr>
        <p:txBody>
          <a:bodyPr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094966" y="0"/>
            <a:ext cx="1371719" cy="457240"/>
            <a:chOff x="7094966" y="0"/>
            <a:chExt cx="1371719" cy="45724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094966" y="0"/>
              <a:ext cx="1371719" cy="4572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094967" y="87240"/>
              <a:ext cx="13717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Resources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123903" y="-1159"/>
            <a:ext cx="1371719" cy="458399"/>
            <a:chOff x="5123903" y="-1159"/>
            <a:chExt cx="1371719" cy="45839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23903" y="-1159"/>
              <a:ext cx="1371719" cy="45114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123903" y="106689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References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43880" y="-7255"/>
            <a:ext cx="1371719" cy="457240"/>
            <a:chOff x="2943880" y="-7255"/>
            <a:chExt cx="1371719" cy="45724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943880" y="-7255"/>
              <a:ext cx="1371719" cy="45724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943880" y="97014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Case Study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86300" y="-1160"/>
            <a:ext cx="1371720" cy="451143"/>
            <a:chOff x="886300" y="-1160"/>
            <a:chExt cx="1371720" cy="45114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86301" y="-1160"/>
              <a:ext cx="1371719" cy="451143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886300" y="89757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Glossary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0" y="1033087"/>
            <a:ext cx="640135" cy="457240"/>
            <a:chOff x="0" y="1033087"/>
            <a:chExt cx="640135" cy="45724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33087"/>
              <a:ext cx="640135" cy="45724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50220" y="1098808"/>
              <a:ext cx="379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#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-1" y="1944330"/>
            <a:ext cx="640135" cy="457240"/>
            <a:chOff x="-1" y="1944330"/>
            <a:chExt cx="640135" cy="45724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944330"/>
              <a:ext cx="640135" cy="45724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50220" y="2003673"/>
              <a:ext cx="379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#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589385" y="1055266"/>
            <a:ext cx="1554615" cy="457240"/>
            <a:chOff x="7589385" y="1055266"/>
            <a:chExt cx="1554615" cy="457240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589385" y="1055266"/>
              <a:ext cx="1554615" cy="45724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7680832" y="1086713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Important!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589385" y="2070065"/>
            <a:ext cx="1554615" cy="457240"/>
            <a:chOff x="7589385" y="2070065"/>
            <a:chExt cx="1554615" cy="45724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589385" y="2070065"/>
              <a:ext cx="1554615" cy="45724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7680831" y="2111412"/>
              <a:ext cx="1371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Clinical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-1" y="4709130"/>
            <a:ext cx="914400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Data 28"/>
          <p:cNvSpPr/>
          <p:nvPr/>
        </p:nvSpPr>
        <p:spPr>
          <a:xfrm rot="10800000">
            <a:off x="1823123" y="5436311"/>
            <a:ext cx="3054096" cy="731520"/>
          </a:xfrm>
          <a:prstGeom prst="flowChartInputOut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Data 29"/>
          <p:cNvSpPr/>
          <p:nvPr/>
        </p:nvSpPr>
        <p:spPr>
          <a:xfrm rot="10800000">
            <a:off x="4260767" y="5436311"/>
            <a:ext cx="3054096" cy="731520"/>
          </a:xfrm>
          <a:prstGeom prst="flowChartInputOut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Data 30"/>
          <p:cNvSpPr/>
          <p:nvPr/>
        </p:nvSpPr>
        <p:spPr>
          <a:xfrm rot="10800000">
            <a:off x="-617901" y="5436311"/>
            <a:ext cx="3054096" cy="731520"/>
          </a:xfrm>
          <a:prstGeom prst="flowChartInputOutpu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Data 31"/>
          <p:cNvSpPr/>
          <p:nvPr/>
        </p:nvSpPr>
        <p:spPr>
          <a:xfrm rot="10800000">
            <a:off x="6700356" y="5436311"/>
            <a:ext cx="3054096" cy="731520"/>
          </a:xfrm>
          <a:prstGeom prst="flowChartInputOut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2084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805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Dark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3029" y="1122363"/>
            <a:ext cx="8577943" cy="2387600"/>
          </a:xfr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OER Module Title - Dark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3029" y="3602038"/>
            <a:ext cx="8577943" cy="1655762"/>
          </a:xfrm>
        </p:spPr>
        <p:txBody>
          <a:bodyPr/>
          <a:lstStyle>
            <a:lvl1pPr marL="0" indent="0" algn="l">
              <a:buNone/>
              <a:defRPr sz="1800" baseline="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BD2K ##-# | Subtitle Name</a:t>
            </a:r>
          </a:p>
          <a:p>
            <a:r>
              <a:rPr lang="en-US" dirty="0" smtClean="0"/>
              <a:t>Author | Affiliation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019800"/>
            <a:ext cx="9144000" cy="838200"/>
          </a:xfrm>
          <a:prstGeom prst="rect">
            <a:avLst/>
          </a:prstGeom>
          <a:solidFill>
            <a:schemeClr val="accent5">
              <a:lumMod val="60000"/>
              <a:lumOff val="40000"/>
              <a:alpha val="5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BD2K Open Educational Resources | Oregon Health &amp; Science University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0667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Dark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1666197"/>
            <a:ext cx="8577943" cy="2852737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Dark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4589464"/>
            <a:ext cx="8577943" cy="1500187"/>
          </a:xfrm>
        </p:spPr>
        <p:txBody>
          <a:bodyPr/>
          <a:lstStyle>
            <a:lvl1pPr marL="0" indent="0">
              <a:buNone/>
              <a:defRPr sz="18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30036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Dark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23629" y="6555553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>
                <a:ln>
                  <a:noFill/>
                </a:ln>
              </a:defRPr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3159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 Dark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23629" y="6555553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>
                <a:ln>
                  <a:noFill/>
                </a:ln>
              </a:defRPr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24972" y="1182915"/>
            <a:ext cx="8694058" cy="5256522"/>
          </a:xfrm>
        </p:spPr>
        <p:txBody>
          <a:bodyPr/>
          <a:lstStyle>
            <a:lvl1pPr>
              <a:defRPr>
                <a:ln>
                  <a:noFill/>
                </a:ln>
                <a:solidFill>
                  <a:schemeClr val="bg2">
                    <a:lumMod val="90000"/>
                  </a:schemeClr>
                </a:solidFill>
              </a:defRPr>
            </a:lvl1pPr>
            <a:lvl2pPr>
              <a:defRPr>
                <a:ln>
                  <a:noFill/>
                </a:ln>
                <a:solidFill>
                  <a:schemeClr val="bg2">
                    <a:lumMod val="90000"/>
                  </a:schemeClr>
                </a:solidFill>
              </a:defRPr>
            </a:lvl2pPr>
            <a:lvl3pPr>
              <a:defRPr>
                <a:ln>
                  <a:noFill/>
                </a:ln>
                <a:solidFill>
                  <a:schemeClr val="bg2">
                    <a:lumMod val="90000"/>
                  </a:schemeClr>
                </a:solidFill>
              </a:defRPr>
            </a:lvl3pPr>
            <a:lvl4pPr>
              <a:defRPr>
                <a:ln>
                  <a:noFill/>
                </a:ln>
                <a:solidFill>
                  <a:schemeClr val="bg2">
                    <a:lumMod val="90000"/>
                  </a:schemeClr>
                </a:solidFill>
              </a:defRPr>
            </a:lvl4pPr>
            <a:lvl5pPr>
              <a:defRPr>
                <a:ln>
                  <a:noFill/>
                </a:ln>
                <a:solidFill>
                  <a:schemeClr val="bg2">
                    <a:lumMod val="9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2594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 cstate="email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27205"/>
            <a:ext cx="6060560" cy="914400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8639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Cent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 cstate="email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500"/>
            <a:ext cx="9144000" cy="6813630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35751"/>
            <a:ext cx="6060560" cy="914400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4706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 cstate="email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9641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23629" y="6555553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69564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Cent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 cstate="email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500"/>
            <a:ext cx="9144000" cy="6813630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4679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 cstate="email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2187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Cent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 cstate="email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852"/>
            <a:ext cx="9144000" cy="6813630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15066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Gold">
    <p:bg>
      <p:bgPr>
        <a:solidFill>
          <a:srgbClr val="CA91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 cstate="email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8617368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Center Gold">
    <p:bg>
      <p:bgPr>
        <a:solidFill>
          <a:srgbClr val="CA91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 cstate="email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500"/>
            <a:ext cx="9144000" cy="6813630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4651831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1164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Purple">
    <p:bg>
      <p:bgPr>
        <a:solidFill>
          <a:srgbClr val="4B51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25234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Blue">
    <p:bg>
      <p:bgPr>
        <a:solidFill>
          <a:srgbClr val="184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2076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4101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Break Lef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80902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1666197"/>
            <a:ext cx="8577943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dirty="0" smtClean="0"/>
              <a:t>BD2K Section Header - Light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4589464"/>
            <a:ext cx="8577943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08807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6089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Purple">
    <p:bg>
      <p:bgPr>
        <a:solidFill>
          <a:srgbClr val="4B51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01068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Blue">
    <p:bg>
      <p:bgPr>
        <a:solidFill>
          <a:srgbClr val="184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1487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4459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457200"/>
            <a:ext cx="4629150" cy="5403851"/>
          </a:xfrm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221141" y="6565212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9318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Dark">
    <p:bg>
      <p:bgPr>
        <a:solidFill>
          <a:srgbClr val="323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Icons for Use Throughout – Dark Theme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 preferRelativeResize="0">
            <a:picLocks noChangeAspect="1"/>
          </p:cNvPicPr>
          <p:nvPr/>
        </p:nvPicPr>
        <p:blipFill>
          <a:blip r:embed="rId3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873" y="5617689"/>
            <a:ext cx="914400" cy="914400"/>
          </a:xfrm>
          <a:prstGeom prst="rect">
            <a:avLst/>
          </a:prstGeom>
        </p:spPr>
      </p:pic>
      <p:pic>
        <p:nvPicPr>
          <p:cNvPr id="5" name="Picture 4"/>
          <p:cNvPicPr preferRelativeResize="0"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756" y="5617689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37" y="1276349"/>
            <a:ext cx="9144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295" y="2019299"/>
            <a:ext cx="914400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3667993"/>
            <a:ext cx="91440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3633963"/>
            <a:ext cx="914400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2807151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2773118"/>
            <a:ext cx="914400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556" y="1276349"/>
            <a:ext cx="9144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1946309"/>
            <a:ext cx="914400" cy="914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1912276"/>
            <a:ext cx="91440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1085467"/>
            <a:ext cx="914400" cy="91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1051434"/>
            <a:ext cx="914400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37" y="2802115"/>
            <a:ext cx="914400" cy="914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606" y="2053771"/>
            <a:ext cx="914400" cy="914400"/>
          </a:xfrm>
          <a:prstGeom prst="rect">
            <a:avLst/>
          </a:prstGeom>
        </p:spPr>
      </p:pic>
      <p:pic>
        <p:nvPicPr>
          <p:cNvPr id="19" name="Picture 18"/>
          <p:cNvPicPr preferRelativeResize="0">
            <a:picLocks noChangeAspect="1"/>
          </p:cNvPicPr>
          <p:nvPr/>
        </p:nvPicPr>
        <p:blipFill>
          <a:blip r:embed="rId18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989" y="5617689"/>
            <a:ext cx="914400" cy="914400"/>
          </a:xfrm>
          <a:prstGeom prst="rect">
            <a:avLst/>
          </a:prstGeom>
        </p:spPr>
      </p:pic>
      <p:pic>
        <p:nvPicPr>
          <p:cNvPr id="20" name="Picture 19"/>
          <p:cNvPicPr preferRelativeResize="0">
            <a:picLocks noChangeAspect="1"/>
          </p:cNvPicPr>
          <p:nvPr/>
        </p:nvPicPr>
        <p:blipFill>
          <a:blip r:embed="rId19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105" y="5617689"/>
            <a:ext cx="914400" cy="914400"/>
          </a:xfrm>
          <a:prstGeom prst="rect">
            <a:avLst/>
          </a:prstGeom>
        </p:spPr>
      </p:pic>
      <p:pic>
        <p:nvPicPr>
          <p:cNvPr id="21" name="Picture 20"/>
          <p:cNvPicPr preferRelativeResize="0">
            <a:picLocks noChangeAspect="1"/>
          </p:cNvPicPr>
          <p:nvPr/>
        </p:nvPicPr>
        <p:blipFill>
          <a:blip r:embed="rId20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21" y="5617689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6467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rgbClr val="323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Numbers for Use Throughout – Dark Theme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85800" y="17526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5" name="Oval 4"/>
          <p:cNvSpPr/>
          <p:nvPr/>
        </p:nvSpPr>
        <p:spPr>
          <a:xfrm>
            <a:off x="685800" y="27432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6" name="Oval 5"/>
          <p:cNvSpPr/>
          <p:nvPr/>
        </p:nvSpPr>
        <p:spPr>
          <a:xfrm>
            <a:off x="685800" y="37338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685800" y="46482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8" name="Oval 7"/>
          <p:cNvSpPr/>
          <p:nvPr/>
        </p:nvSpPr>
        <p:spPr>
          <a:xfrm>
            <a:off x="1796143" y="17526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accent3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9" name="Oval 8"/>
          <p:cNvSpPr/>
          <p:nvPr/>
        </p:nvSpPr>
        <p:spPr>
          <a:xfrm>
            <a:off x="1796143" y="27432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accent3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796143" y="37338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11" name="Oval 10"/>
          <p:cNvSpPr/>
          <p:nvPr/>
        </p:nvSpPr>
        <p:spPr>
          <a:xfrm>
            <a:off x="1796143" y="46482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accent3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906486" y="1761671"/>
            <a:ext cx="533400" cy="5334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2906486" y="2752271"/>
            <a:ext cx="533400" cy="5334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906486" y="3742871"/>
            <a:ext cx="533400" cy="5334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15" name="Oval 14"/>
          <p:cNvSpPr/>
          <p:nvPr/>
        </p:nvSpPr>
        <p:spPr>
          <a:xfrm>
            <a:off x="2906486" y="4657271"/>
            <a:ext cx="533400" cy="5334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8942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solidFill>
          <a:srgbClr val="323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Shapes for Use Throughout – Dark Theme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3" y="1278854"/>
            <a:ext cx="640135" cy="457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3" y="1894409"/>
            <a:ext cx="640135" cy="457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3" y="2533036"/>
            <a:ext cx="640135" cy="457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1" y="3189475"/>
            <a:ext cx="640135" cy="457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5" y="1278854"/>
            <a:ext cx="1371719" cy="4572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5" y="1923458"/>
            <a:ext cx="1371719" cy="4511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6" y="2533036"/>
            <a:ext cx="1371719" cy="4572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5" y="3195572"/>
            <a:ext cx="1371719" cy="4511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05" y="1278854"/>
            <a:ext cx="1554615" cy="4572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05" y="1888432"/>
            <a:ext cx="1554615" cy="4572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05" y="2521082"/>
            <a:ext cx="1554615" cy="4572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03" y="3171543"/>
            <a:ext cx="1554615" cy="457240"/>
          </a:xfrm>
          <a:prstGeom prst="rect">
            <a:avLst/>
          </a:prstGeom>
        </p:spPr>
      </p:pic>
      <p:grpSp>
        <p:nvGrpSpPr>
          <p:cNvPr id="71" name="Group 70"/>
          <p:cNvGrpSpPr/>
          <p:nvPr/>
        </p:nvGrpSpPr>
        <p:grpSpPr>
          <a:xfrm>
            <a:off x="4925168" y="3628783"/>
            <a:ext cx="640080" cy="457200"/>
            <a:chOff x="912948" y="1357085"/>
            <a:chExt cx="640080" cy="457200"/>
          </a:xfrm>
        </p:grpSpPr>
        <p:sp>
          <p:nvSpPr>
            <p:cNvPr id="72" name="Pentagon 71"/>
            <p:cNvSpPr/>
            <p:nvPr/>
          </p:nvSpPr>
          <p:spPr>
            <a:xfrm>
              <a:off x="1095828" y="1357085"/>
              <a:ext cx="457200" cy="457200"/>
            </a:xfrm>
            <a:prstGeom prst="homePlat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912948" y="1357085"/>
              <a:ext cx="182880" cy="457200"/>
            </a:xfrm>
            <a:prstGeom prst="rect">
              <a:avLst/>
            </a:prstGeom>
            <a:solidFill>
              <a:schemeClr val="accent4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925168" y="4463354"/>
            <a:ext cx="640080" cy="457200"/>
            <a:chOff x="912948" y="2191656"/>
            <a:chExt cx="640080" cy="457200"/>
          </a:xfrm>
        </p:grpSpPr>
        <p:sp>
          <p:nvSpPr>
            <p:cNvPr id="75" name="Pentagon 74"/>
            <p:cNvSpPr/>
            <p:nvPr/>
          </p:nvSpPr>
          <p:spPr>
            <a:xfrm>
              <a:off x="1095828" y="2191656"/>
              <a:ext cx="457200" cy="457200"/>
            </a:xfrm>
            <a:prstGeom prst="homePlat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912948" y="2191656"/>
              <a:ext cx="182880" cy="45720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925168" y="5297925"/>
            <a:ext cx="640080" cy="457200"/>
            <a:chOff x="912948" y="3026227"/>
            <a:chExt cx="640080" cy="457200"/>
          </a:xfrm>
        </p:grpSpPr>
        <p:sp>
          <p:nvSpPr>
            <p:cNvPr id="78" name="Pentagon 77"/>
            <p:cNvSpPr/>
            <p:nvPr/>
          </p:nvSpPr>
          <p:spPr>
            <a:xfrm>
              <a:off x="1095828" y="3026227"/>
              <a:ext cx="457200" cy="457200"/>
            </a:xfrm>
            <a:prstGeom prst="homePlat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912948" y="3026227"/>
              <a:ext cx="182880" cy="45720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4925168" y="6132496"/>
            <a:ext cx="640080" cy="457200"/>
            <a:chOff x="912948" y="3860798"/>
            <a:chExt cx="640080" cy="457200"/>
          </a:xfrm>
        </p:grpSpPr>
        <p:sp>
          <p:nvSpPr>
            <p:cNvPr id="81" name="Pentagon 80"/>
            <p:cNvSpPr/>
            <p:nvPr/>
          </p:nvSpPr>
          <p:spPr>
            <a:xfrm>
              <a:off x="1095828" y="3860798"/>
              <a:ext cx="457200" cy="45720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912948" y="3860798"/>
              <a:ext cx="182880" cy="4572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5696141" y="3632879"/>
            <a:ext cx="1371600" cy="453104"/>
            <a:chOff x="2303060" y="1350261"/>
            <a:chExt cx="1371600" cy="453104"/>
          </a:xfrm>
        </p:grpSpPr>
        <p:sp>
          <p:nvSpPr>
            <p:cNvPr id="84" name="Round Same Side Corner Rectangle 83"/>
            <p:cNvSpPr/>
            <p:nvPr/>
          </p:nvSpPr>
          <p:spPr>
            <a:xfrm>
              <a:off x="2303060" y="1350261"/>
              <a:ext cx="1371600" cy="365760"/>
            </a:xfrm>
            <a:prstGeom prst="round2Same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2303060" y="1711925"/>
              <a:ext cx="1371600" cy="91440"/>
            </a:xfrm>
            <a:prstGeom prst="rect">
              <a:avLst/>
            </a:prstGeom>
            <a:solidFill>
              <a:schemeClr val="accent4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696141" y="4447647"/>
            <a:ext cx="1371600" cy="453104"/>
            <a:chOff x="2303060" y="2165029"/>
            <a:chExt cx="1371600" cy="453104"/>
          </a:xfrm>
        </p:grpSpPr>
        <p:sp>
          <p:nvSpPr>
            <p:cNvPr id="87" name="Round Same Side Corner Rectangle 86"/>
            <p:cNvSpPr/>
            <p:nvPr/>
          </p:nvSpPr>
          <p:spPr>
            <a:xfrm>
              <a:off x="2303060" y="2165029"/>
              <a:ext cx="1371600" cy="365760"/>
            </a:xfrm>
            <a:prstGeom prst="round2Same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303060" y="2526693"/>
              <a:ext cx="1371600" cy="9144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5696141" y="5308845"/>
            <a:ext cx="1371600" cy="453104"/>
            <a:chOff x="2303060" y="3026227"/>
            <a:chExt cx="1371600" cy="453104"/>
          </a:xfrm>
        </p:grpSpPr>
        <p:sp>
          <p:nvSpPr>
            <p:cNvPr id="90" name="Round Same Side Corner Rectangle 89"/>
            <p:cNvSpPr/>
            <p:nvPr/>
          </p:nvSpPr>
          <p:spPr>
            <a:xfrm>
              <a:off x="2303060" y="3026227"/>
              <a:ext cx="1371600" cy="365760"/>
            </a:xfrm>
            <a:prstGeom prst="round2SameRect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303060" y="3387891"/>
              <a:ext cx="1371600" cy="9144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5696141" y="6123613"/>
            <a:ext cx="1371600" cy="453104"/>
            <a:chOff x="2303060" y="3840995"/>
            <a:chExt cx="1371600" cy="453104"/>
          </a:xfrm>
        </p:grpSpPr>
        <p:sp>
          <p:nvSpPr>
            <p:cNvPr id="93" name="Round Same Side Corner Rectangle 92"/>
            <p:cNvSpPr/>
            <p:nvPr/>
          </p:nvSpPr>
          <p:spPr>
            <a:xfrm>
              <a:off x="2303060" y="3840995"/>
              <a:ext cx="1371600" cy="365760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303060" y="4202659"/>
              <a:ext cx="1371600" cy="9144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7364549" y="3628783"/>
            <a:ext cx="1554480" cy="457200"/>
            <a:chOff x="4600118" y="1357085"/>
            <a:chExt cx="1554480" cy="457200"/>
          </a:xfrm>
        </p:grpSpPr>
        <p:sp>
          <p:nvSpPr>
            <p:cNvPr id="96" name="Pentagon 95"/>
            <p:cNvSpPr/>
            <p:nvPr/>
          </p:nvSpPr>
          <p:spPr>
            <a:xfrm>
              <a:off x="4782998" y="1357085"/>
              <a:ext cx="1371600" cy="457200"/>
            </a:xfrm>
            <a:prstGeom prst="homePlat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4600118" y="1357085"/>
              <a:ext cx="182880" cy="457200"/>
            </a:xfrm>
            <a:prstGeom prst="rect">
              <a:avLst/>
            </a:prstGeom>
            <a:solidFill>
              <a:schemeClr val="accent4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7364549" y="4463354"/>
            <a:ext cx="1554480" cy="457200"/>
            <a:chOff x="4600118" y="2191656"/>
            <a:chExt cx="1554480" cy="457200"/>
          </a:xfrm>
        </p:grpSpPr>
        <p:sp>
          <p:nvSpPr>
            <p:cNvPr id="99" name="Pentagon 98"/>
            <p:cNvSpPr/>
            <p:nvPr/>
          </p:nvSpPr>
          <p:spPr>
            <a:xfrm>
              <a:off x="4782998" y="2191656"/>
              <a:ext cx="1371600" cy="457200"/>
            </a:xfrm>
            <a:prstGeom prst="homePlat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600118" y="2191656"/>
              <a:ext cx="182880" cy="45720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7364549" y="5297925"/>
            <a:ext cx="1554480" cy="457200"/>
            <a:chOff x="4600118" y="3026227"/>
            <a:chExt cx="1554480" cy="457200"/>
          </a:xfrm>
        </p:grpSpPr>
        <p:sp>
          <p:nvSpPr>
            <p:cNvPr id="102" name="Pentagon 101"/>
            <p:cNvSpPr/>
            <p:nvPr/>
          </p:nvSpPr>
          <p:spPr>
            <a:xfrm>
              <a:off x="4782998" y="3026227"/>
              <a:ext cx="1371600" cy="457200"/>
            </a:xfrm>
            <a:prstGeom prst="homePlat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600118" y="3026227"/>
              <a:ext cx="182880" cy="45720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7364549" y="6132496"/>
            <a:ext cx="1554480" cy="457200"/>
            <a:chOff x="4600118" y="3860798"/>
            <a:chExt cx="1554480" cy="457200"/>
          </a:xfrm>
        </p:grpSpPr>
        <p:sp>
          <p:nvSpPr>
            <p:cNvPr id="105" name="Pentagon 104"/>
            <p:cNvSpPr/>
            <p:nvPr/>
          </p:nvSpPr>
          <p:spPr>
            <a:xfrm>
              <a:off x="4782998" y="3860798"/>
              <a:ext cx="1371600" cy="45720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4600118" y="3860798"/>
              <a:ext cx="182880" cy="4572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55967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1029" y="2973379"/>
            <a:ext cx="7772400" cy="911243"/>
          </a:xfrm>
        </p:spPr>
        <p:txBody>
          <a:bodyPr>
            <a:normAutofit/>
          </a:bodyPr>
          <a:lstStyle/>
          <a:p>
            <a:r>
              <a:rPr lang="en-US" dirty="0" smtClean="0"/>
              <a:t>Using Shapes as Side Flags, Tags, Banners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094966" y="0"/>
            <a:ext cx="1371719" cy="457240"/>
            <a:chOff x="7094966" y="0"/>
            <a:chExt cx="1371719" cy="4572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094966" y="0"/>
              <a:ext cx="1371719" cy="45724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094967" y="87240"/>
              <a:ext cx="13717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Resources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23903" y="-1159"/>
            <a:ext cx="1371719" cy="458399"/>
            <a:chOff x="5123903" y="-1159"/>
            <a:chExt cx="1371719" cy="4583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23903" y="-1159"/>
              <a:ext cx="1371719" cy="451143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123903" y="106689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References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943880" y="-7255"/>
            <a:ext cx="1371719" cy="457240"/>
            <a:chOff x="2943880" y="-7255"/>
            <a:chExt cx="1371719" cy="45724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943880" y="-7255"/>
              <a:ext cx="1371719" cy="45724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943880" y="97014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Case Study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0" y="1033087"/>
            <a:ext cx="640135" cy="457240"/>
            <a:chOff x="0" y="1033087"/>
            <a:chExt cx="640135" cy="45724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33087"/>
              <a:ext cx="640135" cy="45724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50220" y="1098808"/>
              <a:ext cx="379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#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-1" y="1944330"/>
            <a:ext cx="640135" cy="457240"/>
            <a:chOff x="-1" y="1944330"/>
            <a:chExt cx="640135" cy="457240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944330"/>
              <a:ext cx="640135" cy="45724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50220" y="2003673"/>
              <a:ext cx="379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#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589385" y="1055266"/>
            <a:ext cx="1554615" cy="457240"/>
            <a:chOff x="7589385" y="1055266"/>
            <a:chExt cx="1554615" cy="45724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589385" y="1055266"/>
              <a:ext cx="1554615" cy="45724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7680832" y="1086713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Important!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589385" y="2070065"/>
            <a:ext cx="1554615" cy="457240"/>
            <a:chOff x="7589385" y="2070065"/>
            <a:chExt cx="1554615" cy="45724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589385" y="2070065"/>
              <a:ext cx="1554615" cy="45724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7680831" y="2111412"/>
              <a:ext cx="1371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Clinical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-1" y="4709130"/>
            <a:ext cx="914400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Data 29"/>
          <p:cNvSpPr/>
          <p:nvPr/>
        </p:nvSpPr>
        <p:spPr>
          <a:xfrm rot="10800000">
            <a:off x="1823123" y="5436311"/>
            <a:ext cx="3054096" cy="731520"/>
          </a:xfrm>
          <a:prstGeom prst="flowChartInputOut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Data 30"/>
          <p:cNvSpPr/>
          <p:nvPr/>
        </p:nvSpPr>
        <p:spPr>
          <a:xfrm rot="10800000">
            <a:off x="4222667" y="5436311"/>
            <a:ext cx="3054096" cy="731520"/>
          </a:xfrm>
          <a:prstGeom prst="flowChartInputOut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Data 31"/>
          <p:cNvSpPr/>
          <p:nvPr/>
        </p:nvSpPr>
        <p:spPr>
          <a:xfrm rot="10800000">
            <a:off x="-617901" y="5436311"/>
            <a:ext cx="3054096" cy="731520"/>
          </a:xfrm>
          <a:prstGeom prst="flowChartInputOutput">
            <a:avLst/>
          </a:prstGeom>
          <a:solidFill>
            <a:srgbClr val="757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owchart: Data 32"/>
          <p:cNvSpPr/>
          <p:nvPr/>
        </p:nvSpPr>
        <p:spPr>
          <a:xfrm rot="10800000">
            <a:off x="6667305" y="5436311"/>
            <a:ext cx="3054096" cy="731520"/>
          </a:xfrm>
          <a:prstGeom prst="flowChartInputOut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880" y="1577320"/>
            <a:ext cx="1371719" cy="45724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296880" y="1557397"/>
            <a:ext cx="1371720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Glossary</a:t>
            </a:r>
          </a:p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 rot="10800000">
            <a:off x="967140" y="-5500"/>
            <a:ext cx="1371719" cy="449279"/>
            <a:chOff x="7547308" y="6054245"/>
            <a:chExt cx="1371719" cy="449279"/>
          </a:xfrm>
        </p:grpSpPr>
        <p:sp>
          <p:nvSpPr>
            <p:cNvPr id="37" name="Round Same Side Corner Rectangle 36"/>
            <p:cNvSpPr/>
            <p:nvPr/>
          </p:nvSpPr>
          <p:spPr>
            <a:xfrm>
              <a:off x="7547308" y="6054245"/>
              <a:ext cx="1371719" cy="357809"/>
            </a:xfrm>
            <a:prstGeom prst="round2SameRect">
              <a:avLst/>
            </a:prstGeom>
            <a:solidFill>
              <a:srgbClr val="7176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547308" y="6412064"/>
              <a:ext cx="1371719" cy="91460"/>
            </a:xfrm>
            <a:prstGeom prst="rect">
              <a:avLst/>
            </a:prstGeom>
            <a:solidFill>
              <a:srgbClr val="5255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76566" y="83887"/>
            <a:ext cx="132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+mj-lt"/>
              </a:rPr>
              <a:t>Glossary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9606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2" cstate="email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27205"/>
            <a:ext cx="6060560" cy="914400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1162328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2" cstate="email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1450998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2" cstate="email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2648536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Gold">
    <p:bg>
      <p:bgPr>
        <a:solidFill>
          <a:srgbClr val="CA91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 cstate="email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80517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3993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48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47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28" Type="http://schemas.openxmlformats.org/officeDocument/2006/relationships/tags" Target="../tags/tag21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972" y="1182914"/>
            <a:ext cx="8694058" cy="5474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custDataLst>
      <p:tags r:id="rId24"/>
    </p:custDataLst>
    <p:extLst>
      <p:ext uri="{BB962C8B-B14F-4D97-AF65-F5344CB8AC3E}">
        <p14:creationId xmlns:p14="http://schemas.microsoft.com/office/powerpoint/2010/main" val="2993968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5" r:id="rId3"/>
    <p:sldLayoutId id="2147483692" r:id="rId4"/>
    <p:sldLayoutId id="2147483707" r:id="rId5"/>
    <p:sldLayoutId id="2147483708" r:id="rId6"/>
    <p:sldLayoutId id="2147483709" r:id="rId7"/>
    <p:sldLayoutId id="2147483710" r:id="rId8"/>
    <p:sldLayoutId id="2147483704" r:id="rId9"/>
    <p:sldLayoutId id="2147483749" r:id="rId10"/>
    <p:sldLayoutId id="2147483700" r:id="rId11"/>
    <p:sldLayoutId id="2147483750" r:id="rId12"/>
    <p:sldLayoutId id="2147483701" r:id="rId13"/>
    <p:sldLayoutId id="2147483751" r:id="rId14"/>
    <p:sldLayoutId id="2147483702" r:id="rId15"/>
    <p:sldLayoutId id="2147483752" r:id="rId16"/>
    <p:sldLayoutId id="2147483698" r:id="rId17"/>
    <p:sldLayoutId id="2147483715" r:id="rId18"/>
    <p:sldLayoutId id="2147483717" r:id="rId19"/>
    <p:sldLayoutId id="2147483741" r:id="rId20"/>
    <p:sldLayoutId id="2147483743" r:id="rId21"/>
    <p:sldLayoutId id="2147483762" r:id="rId22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171450" marR="0" indent="-171450" algn="l" defTabSz="685800" rtl="0" eaLnBrk="1" fontAlgn="auto" latinLnBrk="0" hangingPunct="1">
        <a:lnSpc>
          <a:spcPct val="90000"/>
        </a:lnSpc>
        <a:spcBef>
          <a:spcPts val="900"/>
        </a:spcBef>
        <a:spcAft>
          <a:spcPts val="900"/>
        </a:spcAft>
        <a:buClrTx/>
        <a:buSzTx/>
        <a:buFont typeface="Arial" panose="020B0604020202020204" pitchFamily="34" charset="0"/>
        <a:buChar char="•"/>
        <a:tabLst/>
        <a:defRPr sz="2100" kern="1200">
          <a:solidFill>
            <a:schemeClr val="tx2"/>
          </a:solidFill>
          <a:latin typeface="+mn-lt"/>
          <a:ea typeface="+mn-ea"/>
          <a:cs typeface="+mn-cs"/>
        </a:defRPr>
      </a:lvl1pPr>
      <a:lvl2pPr marL="514350" marR="0" indent="-171450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450"/>
        </a:spcAft>
        <a:buClrTx/>
        <a:buSzTx/>
        <a:buFont typeface="Arial" panose="020B0604020202020204" pitchFamily="34" charset="0"/>
        <a:buChar char="•"/>
        <a:tabLst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857250" marR="0" indent="-171450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950" kern="1200">
          <a:solidFill>
            <a:schemeClr val="tx2"/>
          </a:solidFill>
          <a:latin typeface="+mn-lt"/>
          <a:ea typeface="+mn-ea"/>
          <a:cs typeface="+mn-cs"/>
        </a:defRPr>
      </a:lvl3pPr>
      <a:lvl4pPr marL="12001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350" kern="1200">
          <a:solidFill>
            <a:schemeClr val="tx2"/>
          </a:solidFill>
          <a:latin typeface="+mn-lt"/>
          <a:ea typeface="+mn-ea"/>
          <a:cs typeface="+mn-cs"/>
        </a:defRPr>
      </a:lvl4pPr>
      <a:lvl5pPr marL="15430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35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3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972" y="1182914"/>
            <a:ext cx="8694058" cy="5474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custDataLst>
      <p:tags r:id="rId28"/>
    </p:custDataLst>
    <p:extLst>
      <p:ext uri="{BB962C8B-B14F-4D97-AF65-F5344CB8AC3E}">
        <p14:creationId xmlns:p14="http://schemas.microsoft.com/office/powerpoint/2010/main" val="2505382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5" r:id="rId2"/>
    <p:sldLayoutId id="2147483726" r:id="rId3"/>
    <p:sldLayoutId id="2147483727" r:id="rId4"/>
    <p:sldLayoutId id="2147483728" r:id="rId5"/>
    <p:sldLayoutId id="2147483748" r:id="rId6"/>
    <p:sldLayoutId id="2147483729" r:id="rId7"/>
    <p:sldLayoutId id="2147483747" r:id="rId8"/>
    <p:sldLayoutId id="2147483730" r:id="rId9"/>
    <p:sldLayoutId id="2147483746" r:id="rId10"/>
    <p:sldLayoutId id="2147483731" r:id="rId11"/>
    <p:sldLayoutId id="2147483745" r:id="rId12"/>
    <p:sldLayoutId id="2147483757" r:id="rId13"/>
    <p:sldLayoutId id="2147483758" r:id="rId14"/>
    <p:sldLayoutId id="2147483759" r:id="rId15"/>
    <p:sldLayoutId id="2147483760" r:id="rId16"/>
    <p:sldLayoutId id="2147483761" r:id="rId17"/>
    <p:sldLayoutId id="2147483753" r:id="rId18"/>
    <p:sldLayoutId id="2147483754" r:id="rId19"/>
    <p:sldLayoutId id="2147483755" r:id="rId20"/>
    <p:sldLayoutId id="2147483756" r:id="rId21"/>
    <p:sldLayoutId id="2147483736" r:id="rId22"/>
    <p:sldLayoutId id="2147483738" r:id="rId23"/>
    <p:sldLayoutId id="2147483740" r:id="rId24"/>
    <p:sldLayoutId id="2147483742" r:id="rId25"/>
    <p:sldLayoutId id="2147483744" r:id="rId26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marR="0" indent="-171450" algn="l" defTabSz="685800" rtl="0" eaLnBrk="1" fontAlgn="auto" latinLnBrk="0" hangingPunct="1">
        <a:lnSpc>
          <a:spcPct val="90000"/>
        </a:lnSpc>
        <a:spcBef>
          <a:spcPts val="900"/>
        </a:spcBef>
        <a:spcAft>
          <a:spcPts val="900"/>
        </a:spcAft>
        <a:buClrTx/>
        <a:buSzTx/>
        <a:buFont typeface="Arial" panose="020B0604020202020204" pitchFamily="34" charset="0"/>
        <a:buChar char="•"/>
        <a:tabLst/>
        <a:defRPr sz="2100" kern="1200">
          <a:ln>
            <a:noFill/>
          </a:ln>
          <a:solidFill>
            <a:schemeClr val="bg2"/>
          </a:solidFill>
          <a:latin typeface="+mn-lt"/>
          <a:ea typeface="+mn-ea"/>
          <a:cs typeface="+mn-cs"/>
        </a:defRPr>
      </a:lvl1pPr>
      <a:lvl2pPr marL="514350" marR="0" indent="-171450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450"/>
        </a:spcAft>
        <a:buClrTx/>
        <a:buSzTx/>
        <a:buFont typeface="Arial" panose="020B0604020202020204" pitchFamily="34" charset="0"/>
        <a:buChar char="•"/>
        <a:tabLst/>
        <a:defRPr sz="1800" kern="1200">
          <a:ln>
            <a:noFill/>
          </a:ln>
          <a:solidFill>
            <a:schemeClr val="bg2"/>
          </a:solidFill>
          <a:latin typeface="+mn-lt"/>
          <a:ea typeface="+mn-ea"/>
          <a:cs typeface="+mn-cs"/>
        </a:defRPr>
      </a:lvl2pPr>
      <a:lvl3pPr marL="857250" marR="0" indent="-171450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500" kern="1200">
          <a:ln>
            <a:noFill/>
          </a:ln>
          <a:solidFill>
            <a:schemeClr val="bg2"/>
          </a:solidFill>
          <a:latin typeface="+mn-lt"/>
          <a:ea typeface="+mn-ea"/>
          <a:cs typeface="+mn-cs"/>
        </a:defRPr>
      </a:lvl3pPr>
      <a:lvl4pPr marL="12001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350" kern="1200">
          <a:ln>
            <a:noFill/>
          </a:ln>
          <a:solidFill>
            <a:schemeClr val="bg2"/>
          </a:solidFill>
          <a:latin typeface="+mn-lt"/>
          <a:ea typeface="+mn-ea"/>
          <a:cs typeface="+mn-cs"/>
        </a:defRPr>
      </a:lvl4pPr>
      <a:lvl5pPr marL="15430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350" kern="1200">
          <a:ln>
            <a:noFill/>
          </a:ln>
          <a:solidFill>
            <a:schemeClr val="bg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reporter.nih.gov/project_info_description.cfm?aid=8828784&amp;icde=22004384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Data preparation and planning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mtClean="0"/>
              <a:t>BDK12-1 </a:t>
            </a:r>
            <a:r>
              <a:rPr lang="en-US" dirty="0" smtClean="0"/>
              <a:t>| Data </a:t>
            </a:r>
            <a:r>
              <a:rPr lang="en-US" dirty="0"/>
              <a:t>Annotation and Curation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Nicole Vasilevsky </a:t>
            </a:r>
            <a:r>
              <a:rPr lang="en-US" dirty="0" smtClean="0"/>
              <a:t>| OHSU Library – Ontology Development Group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751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type of file formats do you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972" y="1182915"/>
            <a:ext cx="4425067" cy="525652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>
                <a:solidFill>
                  <a:srgbClr val="383733"/>
                </a:solidFill>
                <a:latin typeface="Wingdings"/>
              </a:rPr>
              <a:t>q </a:t>
            </a:r>
            <a:r>
              <a:rPr lang="en-US" sz="3200" dirty="0" smtClean="0">
                <a:solidFill>
                  <a:srgbClr val="383733"/>
                </a:solidFill>
              </a:rPr>
              <a:t>Microsoft </a:t>
            </a:r>
            <a:r>
              <a:rPr lang="en-US" sz="3200" dirty="0">
                <a:solidFill>
                  <a:srgbClr val="383733"/>
                </a:solidFill>
              </a:rPr>
              <a:t>Word docs (doc, </a:t>
            </a:r>
            <a:r>
              <a:rPr lang="en-US" sz="3200" dirty="0" err="1">
                <a:solidFill>
                  <a:srgbClr val="383733"/>
                </a:solidFill>
              </a:rPr>
              <a:t>docx</a:t>
            </a:r>
            <a:r>
              <a:rPr lang="en-US" sz="3200" dirty="0">
                <a:solidFill>
                  <a:srgbClr val="383733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383733"/>
                </a:solidFill>
                <a:latin typeface="Wingdings"/>
              </a:rPr>
              <a:t>q </a:t>
            </a:r>
            <a:r>
              <a:rPr lang="en-US" sz="3200" dirty="0" smtClean="0">
                <a:solidFill>
                  <a:srgbClr val="383733"/>
                </a:solidFill>
              </a:rPr>
              <a:t>Microsoft </a:t>
            </a:r>
            <a:r>
              <a:rPr lang="en-US" sz="3200" dirty="0">
                <a:solidFill>
                  <a:srgbClr val="383733"/>
                </a:solidFill>
              </a:rPr>
              <a:t>Excel spreadsheets (</a:t>
            </a:r>
            <a:r>
              <a:rPr lang="en-US" sz="3200" dirty="0" err="1">
                <a:solidFill>
                  <a:srgbClr val="383733"/>
                </a:solidFill>
              </a:rPr>
              <a:t>xls</a:t>
            </a:r>
            <a:r>
              <a:rPr lang="en-US" sz="3200" dirty="0">
                <a:solidFill>
                  <a:srgbClr val="383733"/>
                </a:solidFill>
              </a:rPr>
              <a:t>, </a:t>
            </a:r>
            <a:r>
              <a:rPr lang="en-US" sz="3200" dirty="0" err="1">
                <a:solidFill>
                  <a:srgbClr val="383733"/>
                </a:solidFill>
              </a:rPr>
              <a:t>xlsx</a:t>
            </a:r>
            <a:r>
              <a:rPr lang="en-US" sz="3200" dirty="0">
                <a:solidFill>
                  <a:srgbClr val="383733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383733"/>
                </a:solidFill>
                <a:latin typeface="Wingdings"/>
              </a:rPr>
              <a:t>q</a:t>
            </a:r>
            <a:r>
              <a:rPr lang="en-US" sz="3200" dirty="0">
                <a:solidFill>
                  <a:srgbClr val="383733"/>
                </a:solidFill>
              </a:rPr>
              <a:t> </a:t>
            </a:r>
            <a:r>
              <a:rPr lang="en-US" sz="3200" dirty="0" smtClean="0">
                <a:solidFill>
                  <a:srgbClr val="FF00FF"/>
                </a:solidFill>
              </a:rPr>
              <a:t>	</a:t>
            </a:r>
            <a:r>
              <a:rPr lang="en-US" sz="3200" dirty="0" smtClean="0">
                <a:solidFill>
                  <a:srgbClr val="383733"/>
                </a:solidFill>
              </a:rPr>
              <a:t>JPG</a:t>
            </a:r>
            <a:r>
              <a:rPr lang="en-US" sz="3200" dirty="0">
                <a:solidFill>
                  <a:srgbClr val="383733"/>
                </a:solidFill>
              </a:rPr>
              <a:t>, TIFF files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383733"/>
                </a:solidFill>
                <a:latin typeface="Wingdings"/>
              </a:rPr>
              <a:t>q</a:t>
            </a:r>
            <a:r>
              <a:rPr lang="en-US" sz="3200" dirty="0">
                <a:solidFill>
                  <a:srgbClr val="383733"/>
                </a:solidFill>
              </a:rPr>
              <a:t> </a:t>
            </a:r>
            <a:r>
              <a:rPr lang="en-US" sz="3200" dirty="0" smtClean="0">
                <a:solidFill>
                  <a:srgbClr val="FF00FF"/>
                </a:solidFill>
              </a:rPr>
              <a:t>	</a:t>
            </a:r>
            <a:r>
              <a:rPr lang="en-US" sz="3200" dirty="0" smtClean="0">
                <a:solidFill>
                  <a:srgbClr val="383733"/>
                </a:solidFill>
                <a:ea typeface="ＭＳ ゴシック"/>
              </a:rPr>
              <a:t>MP3 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383733"/>
                </a:solidFill>
                <a:latin typeface="Wingdings"/>
              </a:rPr>
              <a:t>q </a:t>
            </a:r>
            <a:r>
              <a:rPr lang="en-US" sz="3200" dirty="0" smtClean="0">
                <a:solidFill>
                  <a:srgbClr val="383733"/>
                </a:solidFill>
                <a:ea typeface="ＭＳ ゴシック"/>
              </a:rPr>
              <a:t>Other</a:t>
            </a:r>
            <a:endParaRPr lang="en-US" sz="3200" dirty="0">
              <a:solidFill>
                <a:srgbClr val="383733"/>
              </a:solidFill>
              <a:ea typeface="ＭＳ ゴシック"/>
            </a:endParaRP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Left Arrow 8"/>
          <p:cNvSpPr/>
          <p:nvPr/>
        </p:nvSpPr>
        <p:spPr>
          <a:xfrm>
            <a:off x="5029200" y="4866904"/>
            <a:ext cx="922020" cy="457200"/>
          </a:xfrm>
          <a:prstGeom prst="leftArrow">
            <a:avLst/>
          </a:prstGeom>
          <a:solidFill>
            <a:srgbClr val="383D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943600" y="1590304"/>
            <a:ext cx="2743200" cy="3962400"/>
          </a:xfrm>
          <a:prstGeom prst="rect">
            <a:avLst/>
          </a:prstGeom>
          <a:solidFill>
            <a:srgbClr val="383D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Consult your IT department or Library to learn more about best formats for long term preservation</a:t>
            </a:r>
            <a:endParaRPr lang="en-GB" dirty="0">
              <a:solidFill>
                <a:srgbClr val="000000"/>
              </a:solidFill>
            </a:endParaRPr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649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much data are you producing?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0" y="6509834"/>
            <a:ext cx="9144000" cy="348166"/>
          </a:xfrm>
        </p:spPr>
        <p:txBody>
          <a:bodyPr/>
          <a:lstStyle/>
          <a:p>
            <a:r>
              <a:rPr lang="en-US" sz="1600" dirty="0"/>
              <a:t>http://</a:t>
            </a:r>
            <a:r>
              <a:rPr lang="en-US" sz="1600" dirty="0" err="1"/>
              <a:t>www.technologyreview.com</a:t>
            </a:r>
            <a:r>
              <a:rPr lang="en-US" sz="1600" dirty="0"/>
              <a:t>/news/514351/has-big-data-made-anonymity-impossible/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370421" y="5230268"/>
            <a:ext cx="672682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09426" y="1829517"/>
            <a:ext cx="1097926" cy="335770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952482" y="1417137"/>
            <a:ext cx="114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2000%</a:t>
            </a:r>
            <a:endParaRPr lang="en-US" sz="2400" b="1" dirty="0"/>
          </a:p>
        </p:txBody>
      </p:sp>
      <p:sp>
        <p:nvSpPr>
          <p:cNvPr id="12" name="Right Arrow 11"/>
          <p:cNvSpPr/>
          <p:nvPr/>
        </p:nvSpPr>
        <p:spPr>
          <a:xfrm rot="19454757">
            <a:off x="1063569" y="3014610"/>
            <a:ext cx="5088558" cy="590995"/>
          </a:xfrm>
          <a:prstGeom prst="rightArrow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61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216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2125" y="1154629"/>
            <a:ext cx="0" cy="40971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34080" y="5273316"/>
            <a:ext cx="1334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Year 2020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54092" y="2666752"/>
            <a:ext cx="1216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Billion gigabytes of data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796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call all this data?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86000" y="1447800"/>
            <a:ext cx="4800600" cy="5334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1,000 bytes = 1 </a:t>
            </a:r>
            <a:r>
              <a:rPr lang="en-US" sz="2800" dirty="0" err="1"/>
              <a:t>kB</a:t>
            </a:r>
            <a:r>
              <a:rPr lang="en-US" sz="2800" dirty="0"/>
              <a:t> (kilobyte)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0" y="2057400"/>
            <a:ext cx="4800600" cy="5334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1,000 </a:t>
            </a:r>
            <a:r>
              <a:rPr lang="en-US" sz="2800" dirty="0" err="1"/>
              <a:t>kB</a:t>
            </a:r>
            <a:r>
              <a:rPr lang="en-US" sz="2800" dirty="0"/>
              <a:t> = 1 MB (megabyte)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0" y="2667000"/>
            <a:ext cx="4800600" cy="5334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1,000 MB = 1 GB (</a:t>
            </a:r>
            <a:r>
              <a:rPr lang="en-US" sz="2800" dirty="0" smtClean="0"/>
              <a:t>gigabyte)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2286000" y="3276600"/>
            <a:ext cx="4800600" cy="5334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1,000 GB = 1 TB (terabyte)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0" y="3886200"/>
            <a:ext cx="4800600" cy="5334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1,000 TB = 1 PB (petabyte)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86000" y="4495800"/>
            <a:ext cx="4800600" cy="5334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1,000 PB = 1 EB (</a:t>
            </a:r>
            <a:r>
              <a:rPr lang="en-US" sz="2800" dirty="0" err="1"/>
              <a:t>exabyte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2286000" y="5105400"/>
            <a:ext cx="4800600" cy="5334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1,000 EB = 1 ZB (</a:t>
            </a:r>
            <a:r>
              <a:rPr lang="en-US" sz="2800" dirty="0" err="1"/>
              <a:t>zettabyte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12" name="Rectangle 11"/>
          <p:cNvSpPr/>
          <p:nvPr/>
        </p:nvSpPr>
        <p:spPr>
          <a:xfrm>
            <a:off x="2286000" y="5715000"/>
            <a:ext cx="4800600" cy="5334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1,000 ZB = 1 YB (</a:t>
            </a:r>
            <a:r>
              <a:rPr lang="en-US" sz="2800" dirty="0" err="1"/>
              <a:t>yottabyte</a:t>
            </a:r>
            <a:r>
              <a:rPr lang="en-US" sz="2800" dirty="0"/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549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will you store and backup the data?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053992" y="1752600"/>
            <a:ext cx="5029200" cy="6858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Computer/Laptop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053992" y="2590800"/>
            <a:ext cx="50292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Network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053992" y="3429000"/>
            <a:ext cx="5029200" cy="6858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External devices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053992" y="4343400"/>
            <a:ext cx="50292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Remote/Cloud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053992" y="5181600"/>
            <a:ext cx="5029200" cy="762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Physical storage (</a:t>
            </a:r>
            <a:r>
              <a:rPr lang="en-US" sz="2400" dirty="0" err="1"/>
              <a:t>eg</a:t>
            </a:r>
            <a:r>
              <a:rPr lang="en-US" sz="2400" dirty="0"/>
              <a:t> notebooks)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269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will you store and backup the data?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944895"/>
              </p:ext>
            </p:extLst>
          </p:nvPr>
        </p:nvGraphicFramePr>
        <p:xfrm>
          <a:off x="575436" y="1372265"/>
          <a:ext cx="8111364" cy="45434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3788"/>
                <a:gridCol w="2703788"/>
                <a:gridCol w="2703788"/>
              </a:tblGrid>
              <a:tr h="678671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rgbClr val="FFFFFF"/>
                          </a:solidFill>
                        </a:rPr>
                        <a:t>Storage option</a:t>
                      </a:r>
                      <a:endParaRPr lang="en-US" sz="28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rgbClr val="FFFFFF"/>
                          </a:solidFill>
                        </a:rPr>
                        <a:t>The good</a:t>
                      </a:r>
                      <a:endParaRPr lang="en-US" sz="3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rgbClr val="FFFFFF"/>
                          </a:solidFill>
                        </a:rPr>
                        <a:t>The</a:t>
                      </a:r>
                      <a:r>
                        <a:rPr lang="en-US" sz="3200" baseline="0" dirty="0" smtClean="0">
                          <a:solidFill>
                            <a:srgbClr val="FFFFFF"/>
                          </a:solidFill>
                        </a:rPr>
                        <a:t> bad</a:t>
                      </a:r>
                      <a:endParaRPr lang="en-US" sz="32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</a:tr>
              <a:tr h="67867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Computer/Laptop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Convenient for active data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Easily lost/stolen</a:t>
                      </a:r>
                    </a:p>
                    <a:p>
                      <a:r>
                        <a:rPr lang="en-US" sz="1800" dirty="0" smtClean="0"/>
                        <a:t>Fail</a:t>
                      </a:r>
                    </a:p>
                    <a:p>
                      <a:r>
                        <a:rPr lang="en-US" sz="1800" dirty="0" smtClean="0"/>
                        <a:t>Manual backup</a:t>
                      </a:r>
                      <a:endParaRPr lang="en-US" sz="1800" dirty="0"/>
                    </a:p>
                  </a:txBody>
                  <a:tcPr/>
                </a:tc>
              </a:tr>
              <a:tr h="67867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Network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Automatic backup and 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Access</a:t>
                      </a:r>
                    </a:p>
                    <a:p>
                      <a:r>
                        <a:rPr lang="en-US" sz="1800" dirty="0" smtClean="0"/>
                        <a:t>Capacity limitations</a:t>
                      </a:r>
                      <a:endParaRPr lang="en-US" sz="1800" dirty="0"/>
                    </a:p>
                  </a:txBody>
                  <a:tcPr/>
                </a:tc>
              </a:tr>
              <a:tr h="67867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External devices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Low cost</a:t>
                      </a:r>
                    </a:p>
                    <a:p>
                      <a:r>
                        <a:rPr lang="en-US" sz="1800" dirty="0" smtClean="0"/>
                        <a:t>Portable</a:t>
                      </a:r>
                    </a:p>
                    <a:p>
                      <a:r>
                        <a:rPr lang="en-US" sz="1800" dirty="0" smtClean="0"/>
                        <a:t>Easy to use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Easily</a:t>
                      </a:r>
                      <a:r>
                        <a:rPr lang="en-US" sz="1800" baseline="0" dirty="0" smtClean="0"/>
                        <a:t> l</a:t>
                      </a:r>
                      <a:r>
                        <a:rPr lang="en-US" sz="1800" dirty="0" smtClean="0"/>
                        <a:t>ost/stolen</a:t>
                      </a:r>
                    </a:p>
                    <a:p>
                      <a:r>
                        <a:rPr lang="en-US" sz="1800" dirty="0" smtClean="0"/>
                        <a:t>Fail</a:t>
                      </a:r>
                      <a:endParaRPr lang="en-US" sz="1800" dirty="0"/>
                    </a:p>
                  </a:txBody>
                  <a:tcPr/>
                </a:tc>
              </a:tr>
              <a:tr h="67867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Remote/Cloud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Global access</a:t>
                      </a:r>
                    </a:p>
                    <a:p>
                      <a:r>
                        <a:rPr lang="en-US" sz="1800" dirty="0" smtClean="0"/>
                        <a:t>Collaboration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Security/privacy</a:t>
                      </a:r>
                      <a:r>
                        <a:rPr lang="en-US" sz="1800" baseline="0" dirty="0" smtClean="0"/>
                        <a:t> limitations</a:t>
                      </a:r>
                      <a:endParaRPr lang="en-US" sz="1800" dirty="0"/>
                    </a:p>
                  </a:txBody>
                  <a:tcPr/>
                </a:tc>
              </a:tr>
              <a:tr h="67867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Physical storage (</a:t>
                      </a:r>
                      <a:r>
                        <a:rPr lang="en-US" sz="1800" dirty="0" err="1" smtClean="0"/>
                        <a:t>eg</a:t>
                      </a:r>
                      <a:r>
                        <a:rPr lang="en-US" sz="1800" dirty="0" smtClean="0"/>
                        <a:t> notebooks)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Convenient</a:t>
                      </a:r>
                    </a:p>
                    <a:p>
                      <a:r>
                        <a:rPr lang="en-US" sz="1800" dirty="0" smtClean="0"/>
                        <a:t>Tangible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Manual</a:t>
                      </a:r>
                      <a:r>
                        <a:rPr lang="en-US" sz="1800" baseline="0" dirty="0" smtClean="0"/>
                        <a:t> backup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40665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long will you retain the data?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062" y="1525784"/>
            <a:ext cx="5798914" cy="4337104"/>
          </a:xfrm>
          <a:prstGeom prst="rect">
            <a:avLst/>
          </a:prstGeom>
        </p:spPr>
      </p:pic>
      <p:sp>
        <p:nvSpPr>
          <p:cNvPr id="15" name="Content Placeholder 1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963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</a:t>
            </a:r>
            <a:r>
              <a:rPr lang="en-US" dirty="0"/>
              <a:t>course was made possible under a grant from the NIH (# </a:t>
            </a:r>
            <a:r>
              <a:rPr lang="en-US" dirty="0">
                <a:hlinkClick r:id="rId3"/>
              </a:rPr>
              <a:t>1R25GM114820-01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73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Research Life Cycle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0650"/>
            <a:ext cx="9144000" cy="490585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427326" y="2937506"/>
            <a:ext cx="1147542" cy="7190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3"/>
                </a:solidFill>
              </a:rPr>
              <a:t>Data Collection</a:t>
            </a:r>
            <a:endParaRPr lang="en-US" sz="1600" dirty="0">
              <a:solidFill>
                <a:schemeClr val="accent3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25629" y="4724583"/>
            <a:ext cx="1147542" cy="7190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50" dirty="0" smtClean="0">
                <a:solidFill>
                  <a:schemeClr val="accent3"/>
                </a:solidFill>
              </a:rPr>
              <a:t>Describe &amp; Document</a:t>
            </a:r>
            <a:endParaRPr lang="en-US" sz="1550" dirty="0">
              <a:solidFill>
                <a:schemeClr val="accent3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24966" y="2937506"/>
            <a:ext cx="1147542" cy="7190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3"/>
                </a:solidFill>
              </a:rPr>
              <a:t>Data Archiving and/or Sharing</a:t>
            </a:r>
            <a:endParaRPr lang="en-US" sz="1200" dirty="0">
              <a:solidFill>
                <a:schemeClr val="accent3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436143" y="3003523"/>
            <a:ext cx="277449" cy="265374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23558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124022" y="4785780"/>
            <a:ext cx="277449" cy="265374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23558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6186241" y="3003523"/>
            <a:ext cx="277449" cy="265374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23558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67761" y="2991898"/>
            <a:ext cx="21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i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6121492" y="4785780"/>
            <a:ext cx="287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iii</a:t>
            </a:r>
            <a:endParaRPr 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6186241" y="2991898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v</a:t>
            </a:r>
            <a:endParaRPr lang="en-US" sz="1200" dirty="0"/>
          </a:p>
        </p:txBody>
      </p:sp>
      <p:sp>
        <p:nvSpPr>
          <p:cNvPr id="25" name="Curved Right Arrow 24"/>
          <p:cNvSpPr/>
          <p:nvPr/>
        </p:nvSpPr>
        <p:spPr>
          <a:xfrm>
            <a:off x="5073476" y="3488160"/>
            <a:ext cx="474232" cy="859364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urved Right Arrow 26"/>
          <p:cNvSpPr/>
          <p:nvPr/>
        </p:nvSpPr>
        <p:spPr>
          <a:xfrm rot="10536232">
            <a:off x="5671736" y="3424557"/>
            <a:ext cx="378652" cy="859364"/>
          </a:xfrm>
          <a:prstGeom prst="curvedRightArrow">
            <a:avLst>
              <a:gd name="adj1" fmla="val 25000"/>
              <a:gd name="adj2" fmla="val 50000"/>
              <a:gd name="adj3" fmla="val 4507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01097" y="3823690"/>
            <a:ext cx="1147542" cy="7190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3"/>
                </a:solidFill>
              </a:rPr>
              <a:t>QA/QC</a:t>
            </a:r>
            <a:endParaRPr lang="en-US" sz="1600" dirty="0">
              <a:solidFill>
                <a:schemeClr val="accent3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5912456" y="3823690"/>
            <a:ext cx="1379088" cy="719077"/>
            <a:chOff x="5912456" y="3823690"/>
            <a:chExt cx="1379088" cy="719077"/>
          </a:xfrm>
        </p:grpSpPr>
        <p:sp>
          <p:nvSpPr>
            <p:cNvPr id="12" name="Rectangle 11"/>
            <p:cNvSpPr/>
            <p:nvPr/>
          </p:nvSpPr>
          <p:spPr>
            <a:xfrm>
              <a:off x="5912456" y="3823690"/>
              <a:ext cx="1147542" cy="7190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solidFill>
                    <a:schemeClr val="accent3"/>
                  </a:solidFill>
                </a:rPr>
                <a:t>Processing &amp; Analysis</a:t>
              </a:r>
              <a:endParaRPr lang="en-US" sz="1500" dirty="0">
                <a:solidFill>
                  <a:schemeClr val="accent3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6998794" y="3910230"/>
              <a:ext cx="277449" cy="265374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323558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995745" y="3898605"/>
              <a:ext cx="2957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iv</a:t>
              </a:r>
              <a:endParaRPr lang="en-US" sz="1200" dirty="0"/>
            </a:p>
          </p:txBody>
        </p:sp>
      </p:grpSp>
      <p:sp>
        <p:nvSpPr>
          <p:cNvPr id="16" name="Oval 15"/>
          <p:cNvSpPr/>
          <p:nvPr/>
        </p:nvSpPr>
        <p:spPr>
          <a:xfrm>
            <a:off x="3812485" y="3921855"/>
            <a:ext cx="277449" cy="265374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srgbClr val="323558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20537" y="3898605"/>
            <a:ext cx="2530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ii</a:t>
            </a:r>
            <a:endParaRPr lang="en-US" sz="1200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238256" y="3657654"/>
            <a:ext cx="0" cy="175922"/>
          </a:xfrm>
          <a:prstGeom prst="straightConnector1">
            <a:avLst/>
          </a:prstGeom>
          <a:ln w="19050" cmpd="sng">
            <a:solidFill>
              <a:schemeClr val="bg2">
                <a:lumMod val="1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079201" y="4544406"/>
            <a:ext cx="0" cy="175922"/>
          </a:xfrm>
          <a:prstGeom prst="straightConnector1">
            <a:avLst/>
          </a:prstGeom>
          <a:ln w="19050" cmpd="sng">
            <a:solidFill>
              <a:schemeClr val="bg2">
                <a:lumMod val="1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37136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000000"/>
                </a:solidFill>
              </a:rPr>
              <a:t>Data files are generated from a lot of sources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1219200" y="1295400"/>
            <a:ext cx="76200" cy="3886200"/>
          </a:xfrm>
          <a:prstGeom prst="line">
            <a:avLst/>
          </a:prstGeom>
          <a:ln w="28575" cmpd="sng">
            <a:solidFill>
              <a:schemeClr val="accent6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04800" y="2590800"/>
            <a:ext cx="1905000" cy="1981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514600" y="2590800"/>
            <a:ext cx="1905000" cy="1981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724400" y="2590800"/>
            <a:ext cx="1905000" cy="1981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934200" y="2590800"/>
            <a:ext cx="1905000" cy="1981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81000" y="3697069"/>
            <a:ext cx="182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merican Typewriter"/>
                <a:cs typeface="American Typewriter"/>
              </a:rPr>
              <a:t>Experimental data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971800"/>
            <a:ext cx="609600" cy="807381"/>
          </a:xfrm>
          <a:prstGeom prst="rect">
            <a:avLst/>
          </a:prstGeom>
        </p:spPr>
      </p:pic>
      <p:pic>
        <p:nvPicPr>
          <p:cNvPr id="30" name="Picture 29" descr="aa039230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747823"/>
            <a:ext cx="990600" cy="930506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2743201" y="3657600"/>
            <a:ext cx="14477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merican Typewriter"/>
                <a:cs typeface="American Typewriter"/>
              </a:rPr>
              <a:t>School / Work </a:t>
            </a:r>
            <a:r>
              <a:rPr lang="en-US" dirty="0">
                <a:solidFill>
                  <a:schemeClr val="bg1"/>
                </a:solidFill>
                <a:latin typeface="American Typewriter"/>
                <a:cs typeface="American Typewriter"/>
              </a:rPr>
              <a:t>files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953000" y="3733800"/>
            <a:ext cx="152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merican Typewriter"/>
                <a:cs typeface="American Typewriter"/>
              </a:rPr>
              <a:t>Scholarly output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0" y="2743200"/>
            <a:ext cx="762000" cy="99520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00" b="97917" l="225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67600" y="2819400"/>
            <a:ext cx="897133" cy="1076560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7216272" y="3733800"/>
            <a:ext cx="1371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merican Typewriter"/>
                <a:cs typeface="American Typewriter"/>
              </a:rPr>
              <a:t>Research resources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1295400" y="5181600"/>
            <a:ext cx="3200400" cy="0"/>
          </a:xfrm>
          <a:prstGeom prst="line">
            <a:avLst/>
          </a:prstGeom>
          <a:ln w="28575" cmpd="sng">
            <a:solidFill>
              <a:srgbClr val="8C6F56"/>
            </a:solidFill>
            <a:prstDash val="dot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92529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Commonly used file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78518" y="12192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accent3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5" name="Oval 4"/>
          <p:cNvSpPr/>
          <p:nvPr/>
        </p:nvSpPr>
        <p:spPr>
          <a:xfrm>
            <a:off x="478518" y="22098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accent3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6" name="Oval 5"/>
          <p:cNvSpPr/>
          <p:nvPr/>
        </p:nvSpPr>
        <p:spPr>
          <a:xfrm>
            <a:off x="478518" y="32004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478518" y="41148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accent3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8" name="Oval 7"/>
          <p:cNvSpPr/>
          <p:nvPr/>
        </p:nvSpPr>
        <p:spPr>
          <a:xfrm>
            <a:off x="478518" y="5045075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5</a:t>
            </a:r>
          </a:p>
        </p:txBody>
      </p:sp>
      <p:sp>
        <p:nvSpPr>
          <p:cNvPr id="9" name="Rectangle 8"/>
          <p:cNvSpPr/>
          <p:nvPr/>
        </p:nvSpPr>
        <p:spPr>
          <a:xfrm>
            <a:off x="1165488" y="1192768"/>
            <a:ext cx="49145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Text docs (such as doc, </a:t>
            </a:r>
            <a:r>
              <a:rPr lang="en-US" sz="2800" dirty="0" err="1"/>
              <a:t>docx</a:t>
            </a:r>
            <a:r>
              <a:rPr lang="en-US" sz="2800" dirty="0"/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65488" y="2219980"/>
            <a:ext cx="53333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Spreadsheets (such as </a:t>
            </a:r>
            <a:r>
              <a:rPr lang="en-US" sz="2800" dirty="0" err="1" smtClean="0"/>
              <a:t>xls</a:t>
            </a:r>
            <a:r>
              <a:rPr lang="en-US" sz="2800" dirty="0" smtClean="0"/>
              <a:t>, </a:t>
            </a:r>
            <a:r>
              <a:rPr lang="en-US" sz="2800" dirty="0" err="1" smtClean="0"/>
              <a:t>xlsx</a:t>
            </a:r>
            <a:r>
              <a:rPr lang="en-US" sz="2800" dirty="0"/>
              <a:t>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165488" y="3200400"/>
            <a:ext cx="19209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Image files</a:t>
            </a:r>
            <a:endParaRPr lang="en-US" sz="2800" dirty="0"/>
          </a:p>
        </p:txBody>
      </p:sp>
      <p:sp>
        <p:nvSpPr>
          <p:cNvPr id="12" name="Rectangle 11"/>
          <p:cNvSpPr/>
          <p:nvPr/>
        </p:nvSpPr>
        <p:spPr>
          <a:xfrm>
            <a:off x="1165488" y="4124980"/>
            <a:ext cx="18413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Audio files</a:t>
            </a:r>
            <a:endParaRPr lang="en-US" sz="2800" dirty="0"/>
          </a:p>
        </p:txBody>
      </p:sp>
      <p:sp>
        <p:nvSpPr>
          <p:cNvPr id="13" name="Rectangle 12"/>
          <p:cNvSpPr/>
          <p:nvPr/>
        </p:nvSpPr>
        <p:spPr>
          <a:xfrm>
            <a:off x="1165488" y="5045075"/>
            <a:ext cx="70203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Other file types</a:t>
            </a:r>
            <a:endParaRPr lang="en-US" sz="28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85740" y="1920875"/>
            <a:ext cx="525462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285740" y="2962275"/>
            <a:ext cx="525462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285740" y="3962400"/>
            <a:ext cx="525462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285740" y="4883150"/>
            <a:ext cx="525462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20516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What tools or software do you need to render the data?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133600"/>
            <a:ext cx="3251200" cy="3251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1905000"/>
            <a:ext cx="3467100" cy="34298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9960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type of file formats do you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972" y="1182915"/>
            <a:ext cx="4425067" cy="525652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>
                <a:solidFill>
                  <a:srgbClr val="383733"/>
                </a:solidFill>
                <a:latin typeface="Wingdings"/>
              </a:rPr>
              <a:t>q </a:t>
            </a:r>
            <a:r>
              <a:rPr lang="en-US" sz="3200" dirty="0" smtClean="0">
                <a:solidFill>
                  <a:srgbClr val="383733"/>
                </a:solidFill>
              </a:rPr>
              <a:t>Microsoft </a:t>
            </a:r>
            <a:r>
              <a:rPr lang="en-US" sz="3200" dirty="0">
                <a:solidFill>
                  <a:srgbClr val="383733"/>
                </a:solidFill>
              </a:rPr>
              <a:t>Word docs (doc, </a:t>
            </a:r>
            <a:r>
              <a:rPr lang="en-US" sz="3200" dirty="0" err="1">
                <a:solidFill>
                  <a:srgbClr val="383733"/>
                </a:solidFill>
              </a:rPr>
              <a:t>docx</a:t>
            </a:r>
            <a:r>
              <a:rPr lang="en-US" sz="3200" dirty="0">
                <a:solidFill>
                  <a:srgbClr val="383733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383733"/>
                </a:solidFill>
                <a:latin typeface="Wingdings"/>
              </a:rPr>
              <a:t>q </a:t>
            </a:r>
            <a:r>
              <a:rPr lang="en-US" sz="3200" dirty="0" smtClean="0">
                <a:solidFill>
                  <a:srgbClr val="383733"/>
                </a:solidFill>
              </a:rPr>
              <a:t>Microsoft </a:t>
            </a:r>
            <a:r>
              <a:rPr lang="en-US" sz="3200" dirty="0">
                <a:solidFill>
                  <a:srgbClr val="383733"/>
                </a:solidFill>
              </a:rPr>
              <a:t>Excel spreadsheets (</a:t>
            </a:r>
            <a:r>
              <a:rPr lang="en-US" sz="3200" dirty="0" err="1">
                <a:solidFill>
                  <a:srgbClr val="383733"/>
                </a:solidFill>
              </a:rPr>
              <a:t>xls</a:t>
            </a:r>
            <a:r>
              <a:rPr lang="en-US" sz="3200" dirty="0">
                <a:solidFill>
                  <a:srgbClr val="383733"/>
                </a:solidFill>
              </a:rPr>
              <a:t>, </a:t>
            </a:r>
            <a:r>
              <a:rPr lang="en-US" sz="3200" dirty="0" err="1">
                <a:solidFill>
                  <a:srgbClr val="383733"/>
                </a:solidFill>
              </a:rPr>
              <a:t>xlsx</a:t>
            </a:r>
            <a:r>
              <a:rPr lang="en-US" sz="3200" dirty="0">
                <a:solidFill>
                  <a:srgbClr val="383733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383733"/>
                </a:solidFill>
                <a:latin typeface="Wingdings"/>
              </a:rPr>
              <a:t>q</a:t>
            </a:r>
            <a:r>
              <a:rPr lang="en-US" sz="3200" dirty="0">
                <a:solidFill>
                  <a:srgbClr val="383733"/>
                </a:solidFill>
              </a:rPr>
              <a:t> </a:t>
            </a:r>
            <a:r>
              <a:rPr lang="en-US" sz="3200" dirty="0" smtClean="0">
                <a:solidFill>
                  <a:srgbClr val="FF00FF"/>
                </a:solidFill>
              </a:rPr>
              <a:t>	</a:t>
            </a:r>
            <a:r>
              <a:rPr lang="en-US" sz="3200" dirty="0" smtClean="0">
                <a:solidFill>
                  <a:srgbClr val="383733"/>
                </a:solidFill>
              </a:rPr>
              <a:t>JPG</a:t>
            </a:r>
            <a:r>
              <a:rPr lang="en-US" sz="3200" dirty="0">
                <a:solidFill>
                  <a:srgbClr val="383733"/>
                </a:solidFill>
              </a:rPr>
              <a:t>, TIFF files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383733"/>
                </a:solidFill>
                <a:latin typeface="Wingdings"/>
              </a:rPr>
              <a:t>q</a:t>
            </a:r>
            <a:r>
              <a:rPr lang="en-US" sz="3200" dirty="0">
                <a:solidFill>
                  <a:srgbClr val="383733"/>
                </a:solidFill>
              </a:rPr>
              <a:t> </a:t>
            </a:r>
            <a:r>
              <a:rPr lang="en-US" sz="3200" dirty="0" smtClean="0">
                <a:solidFill>
                  <a:srgbClr val="FF00FF"/>
                </a:solidFill>
              </a:rPr>
              <a:t>	</a:t>
            </a:r>
            <a:r>
              <a:rPr lang="en-US" sz="3200" dirty="0" smtClean="0">
                <a:solidFill>
                  <a:srgbClr val="383733"/>
                </a:solidFill>
                <a:ea typeface="ＭＳ ゴシック"/>
              </a:rPr>
              <a:t>MP3 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383733"/>
                </a:solidFill>
                <a:latin typeface="Wingdings"/>
              </a:rPr>
              <a:t>q </a:t>
            </a:r>
            <a:r>
              <a:rPr lang="en-US" sz="3200" dirty="0" smtClean="0">
                <a:solidFill>
                  <a:srgbClr val="383733"/>
                </a:solidFill>
                <a:ea typeface="ＭＳ ゴシック"/>
              </a:rPr>
              <a:t>Other</a:t>
            </a:r>
            <a:endParaRPr lang="en-US" sz="3200" dirty="0">
              <a:solidFill>
                <a:srgbClr val="383733"/>
              </a:solidFill>
              <a:ea typeface="ＭＳ ゴシック"/>
            </a:endParaRP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Left Arrow 4"/>
          <p:cNvSpPr/>
          <p:nvPr/>
        </p:nvSpPr>
        <p:spPr>
          <a:xfrm>
            <a:off x="5063490" y="1447800"/>
            <a:ext cx="922020" cy="457200"/>
          </a:xfrm>
          <a:prstGeom prst="lef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943600" y="914400"/>
            <a:ext cx="2743200" cy="3505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Recommended File Format:</a:t>
            </a:r>
          </a:p>
          <a:p>
            <a:pPr marL="285750" indent="-285750">
              <a:buFont typeface="Arial"/>
              <a:buChar char="•"/>
            </a:pPr>
            <a:r>
              <a:rPr lang="en-GB" dirty="0">
                <a:solidFill>
                  <a:srgbClr val="FFFFFF"/>
                </a:solidFill>
              </a:rPr>
              <a:t>Plain </a:t>
            </a:r>
            <a:r>
              <a:rPr lang="en-GB" dirty="0" smtClean="0">
                <a:solidFill>
                  <a:srgbClr val="FFFFFF"/>
                </a:solidFill>
              </a:rPr>
              <a:t>text (txt)</a:t>
            </a:r>
            <a:endParaRPr lang="en-GB" dirty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GB" dirty="0" smtClean="0">
                <a:solidFill>
                  <a:srgbClr val="FFFFFF"/>
                </a:solidFill>
              </a:rPr>
              <a:t>HTML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>
                <a:solidFill>
                  <a:srgbClr val="FFFFFF"/>
                </a:solidFill>
              </a:rPr>
              <a:t>RTF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>
                <a:solidFill>
                  <a:srgbClr val="FFFFFF"/>
                </a:solidFill>
              </a:rPr>
              <a:t>PDF</a:t>
            </a:r>
            <a:r>
              <a:rPr lang="en-GB" dirty="0">
                <a:solidFill>
                  <a:srgbClr val="FFFFFF"/>
                </a:solidFill>
              </a:rPr>
              <a:t>/A only if layout </a:t>
            </a:r>
            <a:r>
              <a:rPr lang="en-GB" dirty="0" smtClean="0">
                <a:solidFill>
                  <a:srgbClr val="FFFFFF"/>
                </a:solidFill>
              </a:rPr>
              <a:t>matters</a:t>
            </a:r>
            <a:endParaRPr lang="en-US" b="1" dirty="0" smtClean="0">
              <a:solidFill>
                <a:srgbClr val="FFFFFF"/>
              </a:solidFill>
            </a:endParaRPr>
          </a:p>
          <a:p>
            <a:pPr algn="ctr"/>
            <a:endParaRPr lang="en-US" b="1" dirty="0"/>
          </a:p>
          <a:p>
            <a:r>
              <a:rPr lang="en-US" b="1" dirty="0" smtClean="0"/>
              <a:t>Avoid for data sharing</a:t>
            </a:r>
            <a:r>
              <a:rPr lang="en-US" dirty="0" smtClean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Word (doc, </a:t>
            </a:r>
            <a:r>
              <a:rPr lang="en-US" dirty="0" err="1" smtClean="0"/>
              <a:t>docx</a:t>
            </a:r>
            <a:r>
              <a:rPr lang="en-US" dirty="0" smtClean="0"/>
              <a:t>)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925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type of file formats do you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972" y="1182915"/>
            <a:ext cx="4425067" cy="525652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>
                <a:solidFill>
                  <a:srgbClr val="383733"/>
                </a:solidFill>
                <a:latin typeface="Wingdings"/>
              </a:rPr>
              <a:t>q </a:t>
            </a:r>
            <a:r>
              <a:rPr lang="en-US" sz="3200" dirty="0" smtClean="0">
                <a:solidFill>
                  <a:srgbClr val="383733"/>
                </a:solidFill>
              </a:rPr>
              <a:t>Microsoft </a:t>
            </a:r>
            <a:r>
              <a:rPr lang="en-US" sz="3200" dirty="0">
                <a:solidFill>
                  <a:srgbClr val="383733"/>
                </a:solidFill>
              </a:rPr>
              <a:t>Word docs (doc, </a:t>
            </a:r>
            <a:r>
              <a:rPr lang="en-US" sz="3200" dirty="0" err="1">
                <a:solidFill>
                  <a:srgbClr val="383733"/>
                </a:solidFill>
              </a:rPr>
              <a:t>docx</a:t>
            </a:r>
            <a:r>
              <a:rPr lang="en-US" sz="3200" dirty="0">
                <a:solidFill>
                  <a:srgbClr val="383733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383733"/>
                </a:solidFill>
                <a:latin typeface="Wingdings"/>
              </a:rPr>
              <a:t>q </a:t>
            </a:r>
            <a:r>
              <a:rPr lang="en-US" sz="3200" dirty="0" smtClean="0">
                <a:solidFill>
                  <a:srgbClr val="383733"/>
                </a:solidFill>
              </a:rPr>
              <a:t>Microsoft </a:t>
            </a:r>
            <a:r>
              <a:rPr lang="en-US" sz="3200" dirty="0">
                <a:solidFill>
                  <a:srgbClr val="383733"/>
                </a:solidFill>
              </a:rPr>
              <a:t>Excel spreadsheets (</a:t>
            </a:r>
            <a:r>
              <a:rPr lang="en-US" sz="3200" dirty="0" err="1">
                <a:solidFill>
                  <a:srgbClr val="383733"/>
                </a:solidFill>
              </a:rPr>
              <a:t>xls</a:t>
            </a:r>
            <a:r>
              <a:rPr lang="en-US" sz="3200" dirty="0">
                <a:solidFill>
                  <a:srgbClr val="383733"/>
                </a:solidFill>
              </a:rPr>
              <a:t>, </a:t>
            </a:r>
            <a:r>
              <a:rPr lang="en-US" sz="3200" dirty="0" err="1">
                <a:solidFill>
                  <a:srgbClr val="383733"/>
                </a:solidFill>
              </a:rPr>
              <a:t>xlsx</a:t>
            </a:r>
            <a:r>
              <a:rPr lang="en-US" sz="3200" dirty="0">
                <a:solidFill>
                  <a:srgbClr val="383733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383733"/>
                </a:solidFill>
                <a:latin typeface="Wingdings"/>
              </a:rPr>
              <a:t>q</a:t>
            </a:r>
            <a:r>
              <a:rPr lang="en-US" sz="3200" dirty="0">
                <a:solidFill>
                  <a:srgbClr val="383733"/>
                </a:solidFill>
              </a:rPr>
              <a:t> </a:t>
            </a:r>
            <a:r>
              <a:rPr lang="en-US" sz="3200" dirty="0" smtClean="0">
                <a:solidFill>
                  <a:srgbClr val="FF00FF"/>
                </a:solidFill>
              </a:rPr>
              <a:t>	</a:t>
            </a:r>
            <a:r>
              <a:rPr lang="en-US" sz="3200" dirty="0" smtClean="0">
                <a:solidFill>
                  <a:srgbClr val="383733"/>
                </a:solidFill>
              </a:rPr>
              <a:t>JPG</a:t>
            </a:r>
            <a:r>
              <a:rPr lang="en-US" sz="3200" dirty="0">
                <a:solidFill>
                  <a:srgbClr val="383733"/>
                </a:solidFill>
              </a:rPr>
              <a:t>, TIFF files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383733"/>
                </a:solidFill>
                <a:latin typeface="Wingdings"/>
              </a:rPr>
              <a:t>q</a:t>
            </a:r>
            <a:r>
              <a:rPr lang="en-US" sz="3200" dirty="0">
                <a:solidFill>
                  <a:srgbClr val="383733"/>
                </a:solidFill>
              </a:rPr>
              <a:t> </a:t>
            </a:r>
            <a:r>
              <a:rPr lang="en-US" sz="3200" dirty="0" smtClean="0">
                <a:solidFill>
                  <a:srgbClr val="FF00FF"/>
                </a:solidFill>
              </a:rPr>
              <a:t>	</a:t>
            </a:r>
            <a:r>
              <a:rPr lang="en-US" sz="3200" dirty="0" smtClean="0">
                <a:solidFill>
                  <a:srgbClr val="383733"/>
                </a:solidFill>
                <a:ea typeface="ＭＳ ゴシック"/>
              </a:rPr>
              <a:t>MP3 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383733"/>
                </a:solidFill>
                <a:latin typeface="Wingdings"/>
              </a:rPr>
              <a:t>q </a:t>
            </a:r>
            <a:r>
              <a:rPr lang="en-US" sz="3200" dirty="0" smtClean="0">
                <a:solidFill>
                  <a:srgbClr val="383733"/>
                </a:solidFill>
                <a:ea typeface="ＭＳ ゴシック"/>
              </a:rPr>
              <a:t>Other</a:t>
            </a:r>
            <a:endParaRPr lang="en-US" sz="3200" dirty="0">
              <a:solidFill>
                <a:srgbClr val="383733"/>
              </a:solidFill>
              <a:ea typeface="ＭＳ ゴシック"/>
            </a:endParaRP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5029200" y="2706915"/>
            <a:ext cx="922020" cy="457200"/>
          </a:xfrm>
          <a:prstGeom prst="lef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943600" y="1182915"/>
            <a:ext cx="2743200" cy="3505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FFFFFF"/>
                </a:solidFill>
              </a:rPr>
              <a:t>Recommended File Format: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>
                <a:solidFill>
                  <a:srgbClr val="FFFFFF"/>
                </a:solidFill>
              </a:rPr>
              <a:t>CSV</a:t>
            </a:r>
            <a:endParaRPr lang="en-GB" dirty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GB" dirty="0" smtClean="0">
                <a:solidFill>
                  <a:srgbClr val="FFFFFF"/>
                </a:solidFill>
              </a:rPr>
              <a:t>TSV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>
                <a:solidFill>
                  <a:srgbClr val="FFFFFF"/>
                </a:solidFill>
              </a:rPr>
              <a:t>SPSS </a:t>
            </a:r>
            <a:r>
              <a:rPr lang="en-GB" dirty="0">
                <a:solidFill>
                  <a:srgbClr val="FFFFFF"/>
                </a:solidFill>
              </a:rPr>
              <a:t>portable</a:t>
            </a:r>
          </a:p>
          <a:p>
            <a:pPr algn="ctr"/>
            <a:endParaRPr lang="en-US" b="1" dirty="0">
              <a:solidFill>
                <a:srgbClr val="FFFFFF"/>
              </a:solidFill>
            </a:endParaRPr>
          </a:p>
          <a:p>
            <a:r>
              <a:rPr lang="en-US" b="1" dirty="0" smtClean="0">
                <a:solidFill>
                  <a:srgbClr val="FFFFFF"/>
                </a:solidFill>
              </a:rPr>
              <a:t>Avoid for data sharing</a:t>
            </a:r>
            <a:r>
              <a:rPr lang="en-US" dirty="0" smtClean="0">
                <a:solidFill>
                  <a:srgbClr val="FFFFFF"/>
                </a:solidFill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Excel (</a:t>
            </a:r>
            <a:r>
              <a:rPr lang="en-US" dirty="0" err="1" smtClean="0">
                <a:solidFill>
                  <a:srgbClr val="FFFFFF"/>
                </a:solidFill>
              </a:rPr>
              <a:t>xls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xlsx</a:t>
            </a:r>
            <a:r>
              <a:rPr lang="en-US" dirty="0" smtClean="0">
                <a:solidFill>
                  <a:srgbClr val="FFFFFF"/>
                </a:solidFill>
              </a:rPr>
              <a:t>)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 </a:t>
            </a:r>
            <a:endParaRPr lang="en-US" dirty="0">
              <a:solidFill>
                <a:srgbClr val="FFFF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449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type of file formats do you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972" y="1182915"/>
            <a:ext cx="4425067" cy="525652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>
                <a:solidFill>
                  <a:srgbClr val="383733"/>
                </a:solidFill>
                <a:latin typeface="Wingdings"/>
              </a:rPr>
              <a:t>q </a:t>
            </a:r>
            <a:r>
              <a:rPr lang="en-US" sz="3200" dirty="0" smtClean="0">
                <a:solidFill>
                  <a:srgbClr val="383733"/>
                </a:solidFill>
              </a:rPr>
              <a:t>Microsoft </a:t>
            </a:r>
            <a:r>
              <a:rPr lang="en-US" sz="3200" dirty="0">
                <a:solidFill>
                  <a:srgbClr val="383733"/>
                </a:solidFill>
              </a:rPr>
              <a:t>Word docs (doc, </a:t>
            </a:r>
            <a:r>
              <a:rPr lang="en-US" sz="3200" dirty="0" err="1">
                <a:solidFill>
                  <a:srgbClr val="383733"/>
                </a:solidFill>
              </a:rPr>
              <a:t>docx</a:t>
            </a:r>
            <a:r>
              <a:rPr lang="en-US" sz="3200" dirty="0">
                <a:solidFill>
                  <a:srgbClr val="383733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383733"/>
                </a:solidFill>
                <a:latin typeface="Wingdings"/>
              </a:rPr>
              <a:t>q </a:t>
            </a:r>
            <a:r>
              <a:rPr lang="en-US" sz="3200" dirty="0" smtClean="0">
                <a:solidFill>
                  <a:srgbClr val="383733"/>
                </a:solidFill>
              </a:rPr>
              <a:t>Microsoft </a:t>
            </a:r>
            <a:r>
              <a:rPr lang="en-US" sz="3200" dirty="0">
                <a:solidFill>
                  <a:srgbClr val="383733"/>
                </a:solidFill>
              </a:rPr>
              <a:t>Excel spreadsheets (</a:t>
            </a:r>
            <a:r>
              <a:rPr lang="en-US" sz="3200" dirty="0" err="1">
                <a:solidFill>
                  <a:srgbClr val="383733"/>
                </a:solidFill>
              </a:rPr>
              <a:t>xls</a:t>
            </a:r>
            <a:r>
              <a:rPr lang="en-US" sz="3200" dirty="0">
                <a:solidFill>
                  <a:srgbClr val="383733"/>
                </a:solidFill>
              </a:rPr>
              <a:t>, </a:t>
            </a:r>
            <a:r>
              <a:rPr lang="en-US" sz="3200" dirty="0" err="1">
                <a:solidFill>
                  <a:srgbClr val="383733"/>
                </a:solidFill>
              </a:rPr>
              <a:t>xlsx</a:t>
            </a:r>
            <a:r>
              <a:rPr lang="en-US" sz="3200" dirty="0">
                <a:solidFill>
                  <a:srgbClr val="383733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383733"/>
                </a:solidFill>
                <a:latin typeface="Wingdings"/>
              </a:rPr>
              <a:t>q</a:t>
            </a:r>
            <a:r>
              <a:rPr lang="en-US" sz="3200" dirty="0">
                <a:solidFill>
                  <a:srgbClr val="383733"/>
                </a:solidFill>
              </a:rPr>
              <a:t> </a:t>
            </a:r>
            <a:r>
              <a:rPr lang="en-US" sz="3200" dirty="0" smtClean="0">
                <a:solidFill>
                  <a:srgbClr val="FF00FF"/>
                </a:solidFill>
              </a:rPr>
              <a:t>	</a:t>
            </a:r>
            <a:r>
              <a:rPr lang="en-US" sz="3200" dirty="0" smtClean="0">
                <a:solidFill>
                  <a:srgbClr val="383733"/>
                </a:solidFill>
              </a:rPr>
              <a:t>JPG</a:t>
            </a:r>
            <a:r>
              <a:rPr lang="en-US" sz="3200" dirty="0">
                <a:solidFill>
                  <a:srgbClr val="383733"/>
                </a:solidFill>
              </a:rPr>
              <a:t>, TIFF files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383733"/>
                </a:solidFill>
                <a:latin typeface="Wingdings"/>
              </a:rPr>
              <a:t>q</a:t>
            </a:r>
            <a:r>
              <a:rPr lang="en-US" sz="3200" dirty="0">
                <a:solidFill>
                  <a:srgbClr val="383733"/>
                </a:solidFill>
              </a:rPr>
              <a:t> </a:t>
            </a:r>
            <a:r>
              <a:rPr lang="en-US" sz="3200" dirty="0" smtClean="0">
                <a:solidFill>
                  <a:srgbClr val="FF00FF"/>
                </a:solidFill>
              </a:rPr>
              <a:t>	</a:t>
            </a:r>
            <a:r>
              <a:rPr lang="en-US" sz="3200" dirty="0" smtClean="0">
                <a:solidFill>
                  <a:srgbClr val="383733"/>
                </a:solidFill>
                <a:ea typeface="ＭＳ ゴシック"/>
              </a:rPr>
              <a:t>MP3 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383733"/>
                </a:solidFill>
                <a:latin typeface="Wingdings"/>
              </a:rPr>
              <a:t>q </a:t>
            </a:r>
            <a:r>
              <a:rPr lang="en-US" sz="3200" dirty="0" smtClean="0">
                <a:solidFill>
                  <a:srgbClr val="383733"/>
                </a:solidFill>
                <a:ea typeface="ＭＳ ゴシック"/>
              </a:rPr>
              <a:t>Other</a:t>
            </a:r>
            <a:endParaRPr lang="en-US" sz="3200" dirty="0">
              <a:solidFill>
                <a:srgbClr val="383733"/>
              </a:solidFill>
              <a:ea typeface="ＭＳ ゴシック"/>
            </a:endParaRP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Left Arrow 8"/>
          <p:cNvSpPr/>
          <p:nvPr/>
        </p:nvSpPr>
        <p:spPr>
          <a:xfrm>
            <a:off x="5029200" y="3886200"/>
            <a:ext cx="922020" cy="457200"/>
          </a:xfrm>
          <a:prstGeom prst="lef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943600" y="1676400"/>
            <a:ext cx="2743200" cy="3505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FFFFFF"/>
                </a:solidFill>
              </a:rPr>
              <a:t>Recommended File Format: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>
                <a:solidFill>
                  <a:srgbClr val="FFFFFF"/>
                </a:solidFill>
              </a:rPr>
              <a:t>TIFF</a:t>
            </a:r>
            <a:endParaRPr lang="en-GB" dirty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GB" dirty="0" smtClean="0">
                <a:solidFill>
                  <a:srgbClr val="FFFFFF"/>
                </a:solidFill>
              </a:rPr>
              <a:t>JPEG2000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>
                <a:solidFill>
                  <a:srgbClr val="FFFFFF"/>
                </a:solidFill>
              </a:rPr>
              <a:t>PNG</a:t>
            </a:r>
            <a:endParaRPr lang="en-GB" dirty="0">
              <a:solidFill>
                <a:srgbClr val="FFFFFF"/>
              </a:solidFill>
            </a:endParaRPr>
          </a:p>
          <a:p>
            <a:pPr algn="ctr"/>
            <a:endParaRPr lang="en-US" b="1" dirty="0">
              <a:solidFill>
                <a:srgbClr val="FFFFFF"/>
              </a:solidFill>
            </a:endParaRPr>
          </a:p>
          <a:p>
            <a:r>
              <a:rPr lang="en-US" b="1" dirty="0" smtClean="0">
                <a:solidFill>
                  <a:srgbClr val="FFFFFF"/>
                </a:solidFill>
              </a:rPr>
              <a:t>Avoid for data sharing</a:t>
            </a:r>
            <a:r>
              <a:rPr lang="en-US" dirty="0" smtClean="0">
                <a:solidFill>
                  <a:srgbClr val="FFFFFF"/>
                </a:solidFill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GIF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JPEG, JPG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 </a:t>
            </a:r>
            <a:endParaRPr lang="en-US" dirty="0">
              <a:solidFill>
                <a:srgbClr val="FFFF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050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type of file formats do you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972" y="1182915"/>
            <a:ext cx="4425067" cy="525652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>
                <a:solidFill>
                  <a:srgbClr val="383733"/>
                </a:solidFill>
                <a:latin typeface="Wingdings"/>
              </a:rPr>
              <a:t>q </a:t>
            </a:r>
            <a:r>
              <a:rPr lang="en-US" sz="3200" dirty="0" smtClean="0">
                <a:solidFill>
                  <a:srgbClr val="383733"/>
                </a:solidFill>
              </a:rPr>
              <a:t>Microsoft </a:t>
            </a:r>
            <a:r>
              <a:rPr lang="en-US" sz="3200" dirty="0">
                <a:solidFill>
                  <a:srgbClr val="383733"/>
                </a:solidFill>
              </a:rPr>
              <a:t>Word docs (doc, </a:t>
            </a:r>
            <a:r>
              <a:rPr lang="en-US" sz="3200" dirty="0" err="1">
                <a:solidFill>
                  <a:srgbClr val="383733"/>
                </a:solidFill>
              </a:rPr>
              <a:t>docx</a:t>
            </a:r>
            <a:r>
              <a:rPr lang="en-US" sz="3200" dirty="0">
                <a:solidFill>
                  <a:srgbClr val="383733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383733"/>
                </a:solidFill>
                <a:latin typeface="Wingdings"/>
              </a:rPr>
              <a:t>q </a:t>
            </a:r>
            <a:r>
              <a:rPr lang="en-US" sz="3200" dirty="0" smtClean="0">
                <a:solidFill>
                  <a:srgbClr val="383733"/>
                </a:solidFill>
              </a:rPr>
              <a:t>Microsoft </a:t>
            </a:r>
            <a:r>
              <a:rPr lang="en-US" sz="3200" dirty="0">
                <a:solidFill>
                  <a:srgbClr val="383733"/>
                </a:solidFill>
              </a:rPr>
              <a:t>Excel spreadsheets (</a:t>
            </a:r>
            <a:r>
              <a:rPr lang="en-US" sz="3200" dirty="0" err="1">
                <a:solidFill>
                  <a:srgbClr val="383733"/>
                </a:solidFill>
              </a:rPr>
              <a:t>xls</a:t>
            </a:r>
            <a:r>
              <a:rPr lang="en-US" sz="3200" dirty="0">
                <a:solidFill>
                  <a:srgbClr val="383733"/>
                </a:solidFill>
              </a:rPr>
              <a:t>, </a:t>
            </a:r>
            <a:r>
              <a:rPr lang="en-US" sz="3200" dirty="0" err="1">
                <a:solidFill>
                  <a:srgbClr val="383733"/>
                </a:solidFill>
              </a:rPr>
              <a:t>xlsx</a:t>
            </a:r>
            <a:r>
              <a:rPr lang="en-US" sz="3200" dirty="0">
                <a:solidFill>
                  <a:srgbClr val="383733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383733"/>
                </a:solidFill>
                <a:latin typeface="Wingdings"/>
              </a:rPr>
              <a:t>q</a:t>
            </a:r>
            <a:r>
              <a:rPr lang="en-US" sz="3200" dirty="0">
                <a:solidFill>
                  <a:srgbClr val="383733"/>
                </a:solidFill>
              </a:rPr>
              <a:t> </a:t>
            </a:r>
            <a:r>
              <a:rPr lang="en-US" sz="3200" dirty="0" smtClean="0">
                <a:solidFill>
                  <a:srgbClr val="FF00FF"/>
                </a:solidFill>
              </a:rPr>
              <a:t>	</a:t>
            </a:r>
            <a:r>
              <a:rPr lang="en-US" sz="3200" dirty="0" smtClean="0">
                <a:solidFill>
                  <a:srgbClr val="383733"/>
                </a:solidFill>
              </a:rPr>
              <a:t>JPG</a:t>
            </a:r>
            <a:r>
              <a:rPr lang="en-US" sz="3200" dirty="0">
                <a:solidFill>
                  <a:srgbClr val="383733"/>
                </a:solidFill>
              </a:rPr>
              <a:t>, TIFF files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383733"/>
                </a:solidFill>
                <a:latin typeface="Wingdings"/>
              </a:rPr>
              <a:t>q</a:t>
            </a:r>
            <a:r>
              <a:rPr lang="en-US" sz="3200" dirty="0">
                <a:solidFill>
                  <a:srgbClr val="383733"/>
                </a:solidFill>
              </a:rPr>
              <a:t> </a:t>
            </a:r>
            <a:r>
              <a:rPr lang="en-US" sz="3200" dirty="0" smtClean="0">
                <a:solidFill>
                  <a:srgbClr val="FF00FF"/>
                </a:solidFill>
              </a:rPr>
              <a:t>	</a:t>
            </a:r>
            <a:r>
              <a:rPr lang="en-US" sz="3200" dirty="0" smtClean="0">
                <a:solidFill>
                  <a:srgbClr val="383733"/>
                </a:solidFill>
                <a:ea typeface="ＭＳ ゴシック"/>
              </a:rPr>
              <a:t>MP3 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383733"/>
                </a:solidFill>
                <a:latin typeface="Wingdings"/>
              </a:rPr>
              <a:t>q </a:t>
            </a:r>
            <a:r>
              <a:rPr lang="en-US" sz="3200" dirty="0" smtClean="0">
                <a:solidFill>
                  <a:srgbClr val="383733"/>
                </a:solidFill>
                <a:ea typeface="ＭＳ ゴシック"/>
              </a:rPr>
              <a:t>Other</a:t>
            </a:r>
            <a:endParaRPr lang="en-US" sz="3200" dirty="0">
              <a:solidFill>
                <a:srgbClr val="383733"/>
              </a:solidFill>
              <a:ea typeface="ＭＳ ゴシック"/>
            </a:endParaRP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5029200" y="4237096"/>
            <a:ext cx="922020" cy="457200"/>
          </a:xfrm>
          <a:prstGeom prst="leftArrow">
            <a:avLst/>
          </a:prstGeom>
          <a:solidFill>
            <a:srgbClr val="383D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43600" y="1417696"/>
            <a:ext cx="2743200" cy="3962400"/>
          </a:xfrm>
          <a:prstGeom prst="rect">
            <a:avLst/>
          </a:prstGeom>
          <a:solidFill>
            <a:srgbClr val="383D6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FFFFFF"/>
                </a:solidFill>
              </a:rPr>
              <a:t>Recommended File Format:</a:t>
            </a:r>
          </a:p>
          <a:p>
            <a:r>
              <a:rPr lang="en-GB" dirty="0">
                <a:solidFill>
                  <a:srgbClr val="FFFFFF"/>
                </a:solidFill>
              </a:rPr>
              <a:t>Container: </a:t>
            </a:r>
            <a:endParaRPr lang="en-GB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GB" dirty="0" smtClean="0">
                <a:solidFill>
                  <a:srgbClr val="FFFFFF"/>
                </a:solidFill>
              </a:rPr>
              <a:t>MP4</a:t>
            </a:r>
          </a:p>
          <a:p>
            <a:pPr marL="285750" indent="-285750">
              <a:buFont typeface="Arial"/>
              <a:buChar char="•"/>
            </a:pPr>
            <a:r>
              <a:rPr lang="en-GB" dirty="0" err="1" smtClean="0">
                <a:solidFill>
                  <a:srgbClr val="FFFFFF"/>
                </a:solidFill>
              </a:rPr>
              <a:t>Ogg</a:t>
            </a:r>
            <a:endParaRPr lang="en-GB" dirty="0">
              <a:solidFill>
                <a:srgbClr val="FFFFFF"/>
              </a:solidFill>
            </a:endParaRPr>
          </a:p>
          <a:p>
            <a:r>
              <a:rPr lang="en-GB" dirty="0">
                <a:solidFill>
                  <a:srgbClr val="FFFFFF"/>
                </a:solidFill>
              </a:rPr>
              <a:t>Codec: </a:t>
            </a:r>
            <a:endParaRPr lang="en-GB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GB" dirty="0" err="1" smtClean="0">
                <a:solidFill>
                  <a:srgbClr val="FFFFFF"/>
                </a:solidFill>
              </a:rPr>
              <a:t>Theora</a:t>
            </a:r>
            <a:r>
              <a:rPr lang="en-GB" dirty="0" smtClean="0">
                <a:solidFill>
                  <a:srgbClr val="FFFFFF"/>
                </a:solidFill>
              </a:rPr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>
                <a:solidFill>
                  <a:srgbClr val="FFFFFF"/>
                </a:solidFill>
              </a:rPr>
              <a:t>Dirac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>
                <a:solidFill>
                  <a:srgbClr val="FFFFFF"/>
                </a:solidFill>
              </a:rPr>
              <a:t>FLAC</a:t>
            </a:r>
            <a:endParaRPr lang="en-GB" dirty="0">
              <a:solidFill>
                <a:srgbClr val="FFFFFF"/>
              </a:solidFill>
            </a:endParaRPr>
          </a:p>
          <a:p>
            <a:pPr algn="ctr"/>
            <a:endParaRPr lang="en-US" b="1" dirty="0">
              <a:solidFill>
                <a:srgbClr val="FFFFFF"/>
              </a:solidFill>
            </a:endParaRPr>
          </a:p>
          <a:p>
            <a:r>
              <a:rPr lang="en-US" b="1" dirty="0" smtClean="0">
                <a:solidFill>
                  <a:srgbClr val="FFFFFF"/>
                </a:solidFill>
              </a:rPr>
              <a:t>Avoid for data sharing</a:t>
            </a:r>
            <a:r>
              <a:rPr lang="en-US" dirty="0" smtClean="0">
                <a:solidFill>
                  <a:srgbClr val="FFFFFF"/>
                </a:solidFill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GB" dirty="0" err="1">
                <a:solidFill>
                  <a:srgbClr val="FFFFFF"/>
                </a:solidFill>
              </a:rPr>
              <a:t>Quicktime</a:t>
            </a:r>
            <a:endParaRPr lang="en-GB" dirty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GB" dirty="0">
                <a:solidFill>
                  <a:srgbClr val="FFFFFF"/>
                </a:solidFill>
              </a:rPr>
              <a:t>H264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 </a:t>
            </a:r>
            <a:endParaRPr lang="en-US" dirty="0">
              <a:solidFill>
                <a:srgbClr val="FFFF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788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ESENTATION_ID" val="9277"/>
  <p:tag name="ARTICULATE_REFERENCE_ID" val="af9bfd2e-9b2d-4434-8903-db23f0531b6f"/>
  <p:tag name="ARTICULATE_REFERENCE_COUNT" val="0"/>
  <p:tag name="ARTICULATE_PLAYER_GLOSSARY_XML" val="&lt;?xml version=&quot;1.0&quot; encoding=&quot;utf-16&quot;?&gt;&lt;glossary xmlns:xsi=&quot;http://www.w3.org/2001/XMLSchema-instance&quot; xmlns:xsd=&quot;http://www.w3.org/2001/XMLSchema&quot;&gt;&lt;terms /&gt;&lt;/glossary&gt;"/>
  <p:tag name="ARTICULATE_META_COURSE_ID" val="48wNRgnhvN7_course_id"/>
  <p:tag name="ARTICULATE_META_NAME" val="Bjorn Pederson"/>
  <p:tag name="ARTICULATE_META_NAME_SET" val="True"/>
  <p:tag name="TAG_BACKING_FORM_KEY" val="8654756-c:\wamp\www\box sync\bd2k\oer content\bdk14\staged\bdk14-01_media_v2.pptx"/>
  <p:tag name="ARTICULATE_PRESENTER_VERSION" val="7"/>
  <p:tag name="ARTICULATE_USED_PAGE_ORIENTATION" val="1"/>
  <p:tag name="ARTICULATE_USED_PAGE_SIZE" val="1"/>
  <p:tag name="ARTICULATE_SLIDE_COUNT" val="16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56"/>
  <p:tag name="ARTICULATE_NAV_LEVEL" val="1"/>
  <p:tag name="ARTICULATE_SLIDE_PRESENTER_GUID" val="1cef030d-c031-4567-809b-5507f6f1cb6a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ORIGINAL_AUDIO_FILEPATH" val="C:\wamp\www\Box Sync\BD2K\OER Content\BDK14\Staged\Audio\BDK14-1\Slide 1.wav"/>
  <p:tag name="ELAPSEDTIME" val="18.542"/>
  <p:tag name="ARTICULATE_USED_LAYOUT" val="1"/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83"/>
  <p:tag name="ORIGINAL_AUDIO_FILEPATH" val="C:\wamp\www\Box Sync\BD2K\OER Content\BDK14\Staged\Audio\BDK14-1\Slide 2.wav"/>
  <p:tag name="ELAPSEDTIME" val="38.802"/>
  <p:tag name="ARTICULATE_USED_LAYOUT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84"/>
  <p:tag name="ORIGINAL_AUDIO_FILEPATH" val="C:\wamp\www\Box Sync\BD2K\OER Content\BDK14\Staged\Audio\BDK14-1\Slide 3.wav"/>
  <p:tag name="ELAPSEDTIME" val="25.552"/>
  <p:tag name="ARTICULATE_USED_LAYOUT" val="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85"/>
  <p:tag name="ORIGINAL_AUDIO_FILEPATH" val="C:\wamp\www\Box Sync\BD2K\OER Content\BDK14\Staged\Audio\BDK14-1\Slide 4.wav"/>
  <p:tag name="ELAPSEDTIME" val="24.182"/>
  <p:tag name="ARTICULATE_USED_LAYOUT" val="3"/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86"/>
  <p:tag name="ORIGINAL_AUDIO_FILEPATH" val="C:\wamp\www\Box Sync\BD2K\OER Content\BDK14\Staged\Audio\BDK14-1\Slide 5.wav"/>
  <p:tag name="ELAPSEDTIME" val="48.132"/>
  <p:tag name="ARTICULATE_USED_LAYOUT" val="2"/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87"/>
  <p:tag name="ORIGINAL_AUDIO_FILEPATH" val="C:\wamp\www\Box Sync\BD2K\OER Content\BDK14\Staged\Audio\BDK14-1\Slide6.1.wav"/>
  <p:tag name="ELAPSEDTIME" val="23.402"/>
  <p:tag name="ARTICULATE_USED_LAYOUT" val="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88"/>
  <p:tag name="ORIGINAL_AUDIO_FILEPATH" val="C:\wamp\www\Box Sync\BD2K\OER Content\BDK14\Staged\Audio\BDK14-1\Slide 7.wav"/>
  <p:tag name="ELAPSEDTIME" val="5.982"/>
  <p:tag name="ARTICULATE_USED_LAYOUT" val="2"/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89"/>
  <p:tag name="ORIGINAL_AUDIO_FILEPATH" val="C:\wamp\www\Box Sync\BD2K\OER Content\BDK14\Staged\Audio\BDK14-1\Slide 8.wav"/>
  <p:tag name="ELAPSEDTIME" val="9.262"/>
  <p:tag name="ARTICULATE_USED_LAYOUT" val="2"/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90"/>
  <p:tag name="ORIGINAL_AUDIO_FILEPATH" val="C:\wamp\www\Box Sync\BD2K\OER Content\BDK14\Staged\Audio\BDK14-1\Slide 9.wav"/>
  <p:tag name="ELAPSEDTIME" val="9.462"/>
  <p:tag name="ARTICULATE_USED_LAYOUT" val="2"/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91"/>
  <p:tag name="ORIGINAL_AUDIO_FILEPATH" val="C:\wamp\www\Box Sync\BD2K\OER Content\BDK14\Staged\Audio\BDK14-1\Slide 10.wav"/>
  <p:tag name="ELAPSEDTIME" val="26.852"/>
  <p:tag name="ARTICULATE_USED_LAYOUT" val="2"/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92"/>
  <p:tag name="ORIGINAL_AUDIO_FILEPATH" val="C:\wamp\www\Box Sync\BD2K\OER Content\BDK14\Staged\Audio\BDK14-1\Slide 11.wav"/>
  <p:tag name="ELAPSEDTIME" val="9.872"/>
  <p:tag name="ARTICULATE_USED_LAYOUT" val="2"/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93"/>
  <p:tag name="ORIGINAL_AUDIO_FILEPATH" val="C:\wamp\www\Box Sync\BD2K\OER Content\BDK14\Staged\Audio\BDK14-1\Slide 12.wav"/>
  <p:tag name="ELAPSEDTIME" val="16.562"/>
  <p:tag name="ARTICULATE_USED_LAYOUT" val="2"/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94"/>
  <p:tag name="ORIGINAL_AUDIO_FILEPATH" val="C:\wamp\www\Box Sync\BD2K\OER Content\BDK14\Staged\Audio\BDK14-1\Slide 13.wav"/>
  <p:tag name="ELAPSEDTIME" val="28.082"/>
  <p:tag name="ARTICULATE_USED_LAYOUT" val="2"/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97"/>
  <p:tag name="ORIGINAL_AUDIO_FILEPATH" val="C:\wamp\www\Box Sync\BD2K\OER Content\BDK14\Staged\Audio\BDK14-1\Slide 16.wav"/>
  <p:tag name="ELAPSEDTIME" val="11.912"/>
  <p:tag name="ARTICULATE_USED_LAYOUT" val="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98"/>
  <p:tag name="ORIGINAL_AUDIO_FILEPATH" val="C:\wamp\www\Box Sync\BD2K\OER Content\BDK14\Staged\Audio\BDK14-1\Slide 17.wav"/>
  <p:tag name="ELAPSEDTIME" val="20.902"/>
  <p:tag name="ARTICULATE_USED_LAYOUT" val="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80"/>
  <p:tag name="ARTICULATE_NAV_LEVEL" val="1"/>
  <p:tag name="ARTICULATE_SLIDE_PRESENTER_GUID" val="1cef030d-c031-4567-809b-5507f6f1cb6a"/>
  <p:tag name="ARTICULATE_SLIDE_PAUSE" val="1"/>
  <p:tag name="ARTICULATE_LOCK_SLIDE" val="0"/>
  <p:tag name="ARTICULATE_HIDE_SLIDE" val="1"/>
  <p:tag name="ARTICULATE_PLAYER_CONTROL_PREVIOUS" val="True"/>
  <p:tag name="ARTICULATE_PLAYER_CONTROL_NEXT" val="True"/>
  <p:tag name="ARTICULATE_PLAYER_CONTROL_NOTES" val="False"/>
  <p:tag name="ARTICULATE_PLAYER_CONTROL_RESOURCES" val="True"/>
  <p:tag name="ARTICULATE_PLAYER_SEEKBAR" val="False"/>
  <p:tag name="ARTICULATE_PLAYER_CONTROL_PLAYPAUSE" val="False"/>
  <p:tag name="ARTICULATE_NEXT_BUTTON_ID" val="256"/>
  <p:tag name="ARTICULATE_USED_LAYOUT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BD2K_OER_Theme">
  <a:themeElements>
    <a:clrScheme name="BD2K">
      <a:dk1>
        <a:srgbClr val="18496B"/>
      </a:dk1>
      <a:lt1>
        <a:srgbClr val="FFFFFF"/>
      </a:lt1>
      <a:dk2>
        <a:srgbClr val="757070"/>
      </a:dk2>
      <a:lt2>
        <a:srgbClr val="E7E6E6"/>
      </a:lt2>
      <a:accent1>
        <a:srgbClr val="095457"/>
      </a:accent1>
      <a:accent2>
        <a:srgbClr val="CC3300"/>
      </a:accent2>
      <a:accent3>
        <a:srgbClr val="323558"/>
      </a:accent3>
      <a:accent4>
        <a:srgbClr val="B6D2D1"/>
      </a:accent4>
      <a:accent5>
        <a:srgbClr val="4B5185"/>
      </a:accent5>
      <a:accent6>
        <a:srgbClr val="CA913E"/>
      </a:accent6>
      <a:hlink>
        <a:srgbClr val="0563C1"/>
      </a:hlink>
      <a:folHlink>
        <a:srgbClr val="954F72"/>
      </a:folHlink>
    </a:clrScheme>
    <a:fontScheme name="BD2K">
      <a:majorFont>
        <a:latin typeface="Cambr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D2K_OER_Theme" id="{6B553284-C2DC-41D2-A051-A6B60F6D44F4}" vid="{F353914E-6A9F-43FF-9C1B-E0B337DD4544}"/>
    </a:ext>
  </a:extLst>
</a:theme>
</file>

<file path=ppt/theme/theme2.xml><?xml version="1.0" encoding="utf-8"?>
<a:theme xmlns:a="http://schemas.openxmlformats.org/drawingml/2006/main" name="BD2K OER Dark">
  <a:themeElements>
    <a:clrScheme name="BD2K">
      <a:dk1>
        <a:srgbClr val="18496B"/>
      </a:dk1>
      <a:lt1>
        <a:srgbClr val="FFFFFF"/>
      </a:lt1>
      <a:dk2>
        <a:srgbClr val="757070"/>
      </a:dk2>
      <a:lt2>
        <a:srgbClr val="E7E6E6"/>
      </a:lt2>
      <a:accent1>
        <a:srgbClr val="095457"/>
      </a:accent1>
      <a:accent2>
        <a:srgbClr val="CC3300"/>
      </a:accent2>
      <a:accent3>
        <a:srgbClr val="323558"/>
      </a:accent3>
      <a:accent4>
        <a:srgbClr val="B6D2D1"/>
      </a:accent4>
      <a:accent5>
        <a:srgbClr val="4B5185"/>
      </a:accent5>
      <a:accent6>
        <a:srgbClr val="CA913E"/>
      </a:accent6>
      <a:hlink>
        <a:srgbClr val="0563C1"/>
      </a:hlink>
      <a:folHlink>
        <a:srgbClr val="954F72"/>
      </a:folHlink>
    </a:clrScheme>
    <a:fontScheme name="BD2K">
      <a:majorFont>
        <a:latin typeface="Cambr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BD2K_OER_Theme.thmx</Template>
  <TotalTime>0</TotalTime>
  <Words>544</Words>
  <Application>Microsoft Office PowerPoint</Application>
  <PresentationFormat>On-screen Show (4:3)</PresentationFormat>
  <Paragraphs>154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ＭＳ ゴシック</vt:lpstr>
      <vt:lpstr>American Typewriter</vt:lpstr>
      <vt:lpstr>Arial</vt:lpstr>
      <vt:lpstr>Calibri</vt:lpstr>
      <vt:lpstr>Cambria</vt:lpstr>
      <vt:lpstr>Wingdings</vt:lpstr>
      <vt:lpstr>BD2K_OER_Theme</vt:lpstr>
      <vt:lpstr>BD2K OER Dark</vt:lpstr>
      <vt:lpstr>Data preparation and planning</vt:lpstr>
      <vt:lpstr>The Research Life Cycle</vt:lpstr>
      <vt:lpstr>Data files are generated from a lot of sources</vt:lpstr>
      <vt:lpstr>Commonly used file types</vt:lpstr>
      <vt:lpstr>What tools or software do you need to render the data?</vt:lpstr>
      <vt:lpstr>What type of file formats do you use?</vt:lpstr>
      <vt:lpstr>What type of file formats do you use?</vt:lpstr>
      <vt:lpstr>What type of file formats do you use?</vt:lpstr>
      <vt:lpstr>What type of file formats do you use?</vt:lpstr>
      <vt:lpstr>What type of file formats do you use?</vt:lpstr>
      <vt:lpstr>How much data are you producing?</vt:lpstr>
      <vt:lpstr>What do we call all this data?</vt:lpstr>
      <vt:lpstr>How will you store and backup the data?</vt:lpstr>
      <vt:lpstr>How will you store and backup the data?</vt:lpstr>
      <vt:lpstr>How long will you retain the data?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2016-04-14T18:54:34Z</dcterms:created>
  <dcterms:modified xsi:type="dcterms:W3CDTF">2016-06-08T21:16:01Z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3FBE2843-77CB-4A36-99A8-D27B59E1673E</vt:lpwstr>
  </property>
  <property fmtid="{D5CDD505-2E9C-101B-9397-08002B2CF9AE}" pid="3" name="ArticulatePath">
    <vt:lpwstr>BDK14-1</vt:lpwstr>
  </property>
</Properties>
</file>